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0" r:id="rId4"/>
    <p:sldId id="262" r:id="rId5"/>
    <p:sldId id="266" r:id="rId6"/>
    <p:sldId id="264" r:id="rId7"/>
    <p:sldId id="267" r:id="rId8"/>
    <p:sldId id="270" r:id="rId9"/>
    <p:sldId id="271" r:id="rId10"/>
    <p:sldId id="268" r:id="rId11"/>
    <p:sldId id="269" r:id="rId12"/>
    <p:sldId id="272" r:id="rId13"/>
    <p:sldId id="280" r:id="rId14"/>
    <p:sldId id="273" r:id="rId15"/>
    <p:sldId id="274" r:id="rId16"/>
    <p:sldId id="275" r:id="rId17"/>
    <p:sldId id="279" r:id="rId18"/>
    <p:sldId id="276" r:id="rId19"/>
    <p:sldId id="277" r:id="rId20"/>
    <p:sldId id="281" r:id="rId21"/>
    <p:sldId id="282" r:id="rId22"/>
    <p:sldId id="27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3" autoAdjust="0"/>
    <p:restoredTop sz="84252" autoAdjust="0"/>
  </p:normalViewPr>
  <p:slideViewPr>
    <p:cSldViewPr snapToGrid="0">
      <p:cViewPr>
        <p:scale>
          <a:sx n="66" d="100"/>
          <a:sy n="66" d="100"/>
        </p:scale>
        <p:origin x="1152" y="125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23CF5D-32DD-430B-AD8A-0399F706F811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84BCF-DCB2-439B-9560-A371912E2F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117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같이 </a:t>
            </a:r>
            <a:r>
              <a:rPr lang="en-US" altLang="ko-KR" dirty="0" err="1"/>
              <a:t>memcheck_read</a:t>
            </a:r>
            <a:r>
              <a:rPr lang="en-US" altLang="ko-KR" dirty="0"/>
              <a:t> </a:t>
            </a:r>
            <a:r>
              <a:rPr lang="ko-KR" altLang="en-US" dirty="0"/>
              <a:t>부분을 수정했습니다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4BCF-DCB2-439B-9560-A371912E2FD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334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여기서 </a:t>
            </a:r>
            <a:r>
              <a:rPr lang="en-US" altLang="ko-KR" dirty="0"/>
              <a:t>ANN</a:t>
            </a:r>
            <a:r>
              <a:rPr lang="ko-KR" altLang="en-US" dirty="0"/>
              <a:t>은 인공신경망이 아니라 최근접 이웃탐색을 말합니다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이 </a:t>
            </a:r>
            <a:r>
              <a:rPr lang="en-US" altLang="ko-KR" dirty="0"/>
              <a:t>ANNS</a:t>
            </a:r>
            <a:r>
              <a:rPr lang="ko-KR" altLang="en-US" dirty="0"/>
              <a:t>는 </a:t>
            </a:r>
            <a:r>
              <a:rPr lang="en-US" altLang="ko-KR" dirty="0"/>
              <a:t>ML</a:t>
            </a:r>
            <a:r>
              <a:rPr lang="ko-KR" altLang="en-US" dirty="0"/>
              <a:t> 분야에서 널리 쓰이고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4BCF-DCB2-439B-9560-A371912E2FD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057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세번째 케이스에서는 알고리즘 말고 신경망 모델에서 적용되는 사례를 보여줍니다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여기서 많은 </a:t>
            </a:r>
            <a:r>
              <a:rPr lang="ko-KR" altLang="en-US" dirty="0" err="1"/>
              <a:t>룩업</a:t>
            </a:r>
            <a:r>
              <a:rPr lang="ko-KR" altLang="en-US" dirty="0"/>
              <a:t> 테이블로 인해 병목현상은 연산보다 메모리 접근에서 발생한다고 합니다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그래서 이 연구진들은 </a:t>
            </a:r>
            <a:r>
              <a:rPr lang="en-US" altLang="ko-KR" dirty="0" err="1"/>
              <a:t>hbm</a:t>
            </a:r>
            <a:r>
              <a:rPr lang="ko-KR" altLang="en-US" dirty="0"/>
              <a:t>이 있는 </a:t>
            </a:r>
            <a:r>
              <a:rPr lang="en-US" altLang="ko-KR" dirty="0" err="1"/>
              <a:t>fpga</a:t>
            </a:r>
            <a:r>
              <a:rPr lang="ko-KR" altLang="en-US" dirty="0"/>
              <a:t>를 이용한 </a:t>
            </a:r>
            <a:r>
              <a:rPr lang="en-US" altLang="ko-KR" dirty="0"/>
              <a:t>accelerator</a:t>
            </a:r>
            <a:r>
              <a:rPr lang="ko-KR" altLang="en-US" dirty="0"/>
              <a:t>를 설계했습니다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작은 테이블들이 </a:t>
            </a:r>
            <a:r>
              <a:rPr lang="en-US" altLang="ko-KR" dirty="0" err="1"/>
              <a:t>fpga</a:t>
            </a:r>
            <a:r>
              <a:rPr lang="ko-KR" altLang="en-US" dirty="0"/>
              <a:t>의 </a:t>
            </a:r>
            <a:r>
              <a:rPr lang="en-US" altLang="ko-KR" dirty="0" err="1"/>
              <a:t>sram</a:t>
            </a:r>
            <a:r>
              <a:rPr lang="ko-KR" altLang="en-US" dirty="0"/>
              <a:t>에 </a:t>
            </a:r>
            <a:r>
              <a:rPr lang="ko-KR" altLang="en-US" dirty="0" err="1"/>
              <a:t>저장되어있고</a:t>
            </a:r>
            <a:r>
              <a:rPr lang="ko-KR" altLang="en-US" dirty="0"/>
              <a:t> 한 싱글 클럭 사이클에서 병렬적으로 메모리 접근이 가능해집니다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4BCF-DCB2-439B-9560-A371912E2FD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788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sz="1200"/>
              <a:t>일반적으로 </a:t>
            </a:r>
            <a:r>
              <a:rPr lang="en-US" altLang="ko-KR" sz="1200"/>
              <a:t>ASIC</a:t>
            </a:r>
            <a:r>
              <a:rPr lang="ko-KR" altLang="en-US" sz="1200"/>
              <a:t>보다 낮은 성능을 보입니다</a:t>
            </a:r>
            <a:r>
              <a:rPr lang="en-US" altLang="ko-KR" sz="1200"/>
              <a:t>. </a:t>
            </a:r>
            <a:r>
              <a:rPr lang="ko-KR" altLang="en-US" sz="1200"/>
              <a:t>한 기능에 최적화되어 있지 않기 때문입니다</a:t>
            </a:r>
            <a:r>
              <a:rPr lang="en-US" altLang="ko-KR" sz="1200"/>
              <a:t>.</a:t>
            </a:r>
          </a:p>
          <a:p>
            <a:pPr marL="228600" indent="-228600">
              <a:buAutoNum type="arabicPeriod"/>
            </a:pPr>
            <a:r>
              <a:rPr lang="en-US" altLang="ko-KR"/>
              <a:t>ASIC</a:t>
            </a:r>
            <a:r>
              <a:rPr lang="ko-KR" altLang="en-US"/>
              <a:t>보다 더 많은 전력을 소모합니다</a:t>
            </a:r>
            <a:r>
              <a:rPr lang="en-US" altLang="ko-KR"/>
              <a:t>. </a:t>
            </a:r>
          </a:p>
          <a:p>
            <a:pPr marL="0" indent="0">
              <a:buNone/>
            </a:pPr>
            <a:r>
              <a:rPr lang="ko-KR" altLang="en-US"/>
              <a:t>그래서 효율과 속도가 중요한 작업에는 마땅하지 않을 수 있습니다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3. </a:t>
            </a:r>
            <a:r>
              <a:rPr lang="ko-KR" altLang="en-US"/>
              <a:t>크기 자체가 크다는 단점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4.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4BCF-DCB2-439B-9560-A371912E2FD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644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저번 발표에 이어서 </a:t>
            </a:r>
            <a:r>
              <a:rPr lang="en-US" altLang="ko-KR" dirty="0"/>
              <a:t>FPGA</a:t>
            </a:r>
            <a:r>
              <a:rPr lang="ko-KR" altLang="en-US" dirty="0"/>
              <a:t>에 대한 부연 발표를 진행하겠습니다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en-US" altLang="ko-KR" dirty="0" err="1"/>
              <a:t>fpga</a:t>
            </a:r>
            <a:r>
              <a:rPr lang="ko-KR" altLang="en-US" dirty="0"/>
              <a:t>의 이해를 </a:t>
            </a:r>
            <a:r>
              <a:rPr lang="ko-KR" altLang="en-US" dirty="0" err="1"/>
              <a:t>돕기위해</a:t>
            </a:r>
            <a:r>
              <a:rPr lang="ko-KR" altLang="en-US" dirty="0"/>
              <a:t> </a:t>
            </a:r>
            <a:r>
              <a:rPr lang="en-US" altLang="ko-KR" dirty="0"/>
              <a:t>ASIC</a:t>
            </a:r>
            <a:r>
              <a:rPr lang="ko-KR" altLang="en-US" dirty="0"/>
              <a:t>을 설명하자면 </a:t>
            </a:r>
            <a:endParaRPr lang="en-US" altLang="ko-KR" dirty="0"/>
          </a:p>
          <a:p>
            <a:r>
              <a:rPr lang="en-US" altLang="ko-KR" dirty="0"/>
              <a:t>ASIC</a:t>
            </a:r>
            <a:r>
              <a:rPr lang="ko-KR" altLang="en-US" dirty="0"/>
              <a:t>은 </a:t>
            </a:r>
            <a:r>
              <a:rPr lang="en-US" altLang="ko-KR" dirty="0"/>
              <a:t>– </a:t>
            </a:r>
            <a:r>
              <a:rPr lang="ko-KR" altLang="en-US" dirty="0"/>
              <a:t>특정 응용 및 기기의 특수한 기능에 맞춰 설계되는 집적회로입니다</a:t>
            </a:r>
            <a:r>
              <a:rPr lang="en-US" altLang="ko-KR" dirty="0"/>
              <a:t>. </a:t>
            </a:r>
            <a:r>
              <a:rPr lang="ko-KR" altLang="en-US" dirty="0"/>
              <a:t>주문형 반도체이기 때문에 성능 및 효율이 좋아질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사용되는 곳은 다양합니다</a:t>
            </a:r>
            <a:r>
              <a:rPr lang="en-US" altLang="ko-KR" dirty="0"/>
              <a:t>. </a:t>
            </a:r>
            <a:r>
              <a:rPr lang="ko-KR" altLang="en-US" dirty="0"/>
              <a:t>예를 들어 가상화폐 채굴을 할 때는 </a:t>
            </a:r>
            <a:r>
              <a:rPr lang="ko-KR" altLang="en-US" dirty="0" err="1"/>
              <a:t>해싱</a:t>
            </a:r>
            <a:r>
              <a:rPr lang="ko-KR" altLang="en-US" dirty="0"/>
              <a:t> 알고리즘에 최적화되도록 설계할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FPGA</a:t>
            </a:r>
            <a:r>
              <a:rPr lang="ko-KR" altLang="en-US" dirty="0"/>
              <a:t>는 한번 제작되면 변경이 불가능한 </a:t>
            </a:r>
            <a:r>
              <a:rPr lang="en-US" altLang="ko-KR" dirty="0"/>
              <a:t>ASIC</a:t>
            </a:r>
            <a:r>
              <a:rPr lang="ko-KR" altLang="en-US" dirty="0"/>
              <a:t>과 달리 재설계가 가능합니다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그래서 빠른 프로토타입 제작</a:t>
            </a:r>
            <a:r>
              <a:rPr lang="en-US" altLang="ko-KR" dirty="0"/>
              <a:t>, </a:t>
            </a:r>
            <a:r>
              <a:rPr lang="en-US" altLang="ko-KR" dirty="0" err="1"/>
              <a:t>Poc</a:t>
            </a:r>
            <a:r>
              <a:rPr lang="en-US" altLang="ko-KR" dirty="0"/>
              <a:t> – </a:t>
            </a:r>
            <a:r>
              <a:rPr lang="ko-KR" altLang="en-US" dirty="0"/>
              <a:t>아이디어 </a:t>
            </a:r>
            <a:r>
              <a:rPr lang="ko-KR" altLang="en-US" dirty="0" err="1"/>
              <a:t>현실화시킬</a:t>
            </a:r>
            <a:r>
              <a:rPr lang="ko-KR" altLang="en-US" dirty="0"/>
              <a:t> 때</a:t>
            </a:r>
            <a:r>
              <a:rPr lang="en-US" altLang="ko-KR" dirty="0"/>
              <a:t>, </a:t>
            </a:r>
            <a:r>
              <a:rPr lang="ko-KR" altLang="en-US" dirty="0"/>
              <a:t>디자인 변경들이 필요할 때 유용합니다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4BCF-DCB2-439B-9560-A371912E2FD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414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Fpga</a:t>
            </a:r>
            <a:r>
              <a:rPr lang="ko-KR" altLang="en-US" dirty="0"/>
              <a:t>는 다음과 같은 트렌드에 따라 시장이 커졌다고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일반적으로 만들어지는 </a:t>
            </a:r>
            <a:r>
              <a:rPr lang="en-US" altLang="ko-KR" dirty="0"/>
              <a:t>CPU</a:t>
            </a:r>
            <a:r>
              <a:rPr lang="ko-KR" altLang="en-US" dirty="0"/>
              <a:t>들은 더 좋은 성능을 보장하는 프로세서들이 나오고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마이크로소프트사의 </a:t>
            </a:r>
            <a:r>
              <a:rPr lang="ko-KR" altLang="en-US" dirty="0" err="1"/>
              <a:t>허밍버드</a:t>
            </a:r>
            <a:r>
              <a:rPr lang="ko-KR" altLang="en-US" dirty="0"/>
              <a:t> </a:t>
            </a:r>
            <a:r>
              <a:rPr lang="ko-KR" altLang="en-US" dirty="0" err="1"/>
              <a:t>프로젝트같은</a:t>
            </a:r>
            <a:r>
              <a:rPr lang="ko-KR" altLang="en-US" dirty="0"/>
              <a:t> 경우 </a:t>
            </a:r>
            <a:r>
              <a:rPr lang="ko-KR" altLang="en-US" dirty="0" err="1"/>
              <a:t>텐서</a:t>
            </a:r>
            <a:r>
              <a:rPr lang="ko-KR" altLang="en-US" dirty="0"/>
              <a:t> 프로세싱에 많이 </a:t>
            </a:r>
            <a:r>
              <a:rPr lang="ko-KR" altLang="en-US" dirty="0" err="1"/>
              <a:t>투자중입니다</a:t>
            </a:r>
            <a:r>
              <a:rPr lang="en-US" altLang="ko-KR" dirty="0"/>
              <a:t>. (TPU)</a:t>
            </a:r>
          </a:p>
          <a:p>
            <a:r>
              <a:rPr lang="ko-KR" altLang="en-US" dirty="0"/>
              <a:t>클라우드 컴퓨팅으로 인해 개개인들의 프로그래밍이 편해졌다</a:t>
            </a:r>
            <a:r>
              <a:rPr lang="en-US" altLang="ko-KR" dirty="0"/>
              <a:t>. </a:t>
            </a:r>
            <a:r>
              <a:rPr lang="ko-KR" altLang="en-US" dirty="0"/>
              <a:t>클라우드 유저보다 클라우드 제공자가 </a:t>
            </a:r>
            <a:r>
              <a:rPr lang="en-US" altLang="ko-KR" dirty="0"/>
              <a:t>complexity</a:t>
            </a:r>
            <a:r>
              <a:rPr lang="ko-KR" altLang="en-US" dirty="0"/>
              <a:t>에 대한 부담을 맡을 수 있게 됐기 때문이다</a:t>
            </a:r>
            <a:r>
              <a:rPr lang="en-US" altLang="ko-KR" dirty="0"/>
              <a:t>.</a:t>
            </a:r>
          </a:p>
          <a:p>
            <a:endParaRPr lang="en-US" altLang="ko-KR" sz="12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n-US" altLang="ko-KR" sz="1200" b="0" i="0" dirty="0">
                <a:solidFill>
                  <a:srgbClr val="333333"/>
                </a:solidFill>
                <a:effectLst/>
                <a:latin typeface="Helvetica Neue"/>
              </a:rPr>
              <a:t>FPGA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발전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Helvetica Neue"/>
              </a:rPr>
              <a:t>– </a:t>
            </a:r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Helvetica Neue"/>
              </a:rPr>
              <a:t>자일링스사에서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 만든 첫 </a:t>
            </a:r>
            <a:r>
              <a:rPr lang="en-US" altLang="ko-KR" sz="1200" b="0" i="0" dirty="0" err="1">
                <a:solidFill>
                  <a:srgbClr val="333333"/>
                </a:solidFill>
                <a:effectLst/>
                <a:latin typeface="Helvetica Neue"/>
              </a:rPr>
              <a:t>fpga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Helvetica Neue"/>
              </a:rPr>
              <a:t> RAM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블록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Helvetica Neue"/>
              </a:rPr>
              <a:t>, DSP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블록 등은 없다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Helvetica Neue"/>
              </a:rPr>
              <a:t>. 3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개의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Helvetica Neue"/>
              </a:rPr>
              <a:t>LUT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와 레지스터 하나뿐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Helvetica Neue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오늘날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Helvetica Neue"/>
              </a:rPr>
              <a:t>-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전체적으로 수천만 개의 등가 게이트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예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Helvetica Neue"/>
              </a:rPr>
              <a:t>. 2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입력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Helvetica Neue"/>
              </a:rPr>
              <a:t>NAND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게이트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에 해당하는 수십억 개의 트랜지스터를 포함할 수 있습니다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Helvetica Neue"/>
              </a:rPr>
              <a:t>.</a:t>
            </a:r>
            <a:endParaRPr lang="en-US" altLang="ko-KR" sz="16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4BCF-DCB2-439B-9560-A371912E2FD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617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LUT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ko-KR" altLang="en-US" dirty="0" err="1"/>
              <a:t>룩업</a:t>
            </a:r>
            <a:r>
              <a:rPr lang="ko-KR" altLang="en-US" dirty="0"/>
              <a:t> 테이블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플래시 메모리가 있어 꺼져 있는 상태에서도 데이터 보존이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HDL </a:t>
            </a:r>
            <a:r>
              <a:rPr lang="ko-KR" altLang="en-US" dirty="0"/>
              <a:t>코드가 비트 스트림으로 합성되고 </a:t>
            </a:r>
            <a:r>
              <a:rPr lang="en-US" altLang="ko-KR" dirty="0" err="1"/>
              <a:t>fpga</a:t>
            </a:r>
            <a:r>
              <a:rPr lang="ko-KR" altLang="en-US" dirty="0"/>
              <a:t>에 전송됩니다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그러면 </a:t>
            </a:r>
            <a:r>
              <a:rPr lang="en-US" altLang="ko-KR" dirty="0"/>
              <a:t>LB, interconnects</a:t>
            </a:r>
            <a:r>
              <a:rPr lang="ko-KR" altLang="en-US" dirty="0"/>
              <a:t>가 구성됩니다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4BCF-DCB2-439B-9560-A371912E2FD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724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요구 및 제한 사항들이 확인됩니다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3. gate-level netlist, </a:t>
            </a:r>
            <a:r>
              <a:rPr lang="ko-KR" altLang="en-US" sz="1200" dirty="0"/>
              <a:t>근본적인 </a:t>
            </a:r>
            <a:r>
              <a:rPr lang="ko-KR" altLang="en-US" sz="1200" dirty="0" err="1"/>
              <a:t>논리게이트들</a:t>
            </a:r>
            <a:r>
              <a:rPr lang="en-US" altLang="ko-KR" sz="1200" dirty="0"/>
              <a:t>, flipflop </a:t>
            </a:r>
            <a:r>
              <a:rPr lang="ko-KR" altLang="en-US" sz="1200" dirty="0"/>
              <a:t>들이 합성된다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4. Place</a:t>
            </a:r>
            <a:r>
              <a:rPr lang="ko-KR" altLang="en-US" sz="1200" dirty="0"/>
              <a:t> </a:t>
            </a:r>
            <a:r>
              <a:rPr lang="en-US" altLang="ko-KR" sz="1200" dirty="0"/>
              <a:t>and route: </a:t>
            </a:r>
            <a:r>
              <a:rPr lang="ko-KR" altLang="en-US" sz="1200" dirty="0"/>
              <a:t>회로위의 배치 및 연결을 뜻합니다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5.</a:t>
            </a:r>
            <a:r>
              <a:rPr lang="ko-KR" altLang="en-US" sz="1200" dirty="0"/>
              <a:t> 다양한 수준의 테스트</a:t>
            </a:r>
            <a:r>
              <a:rPr lang="en-US" altLang="ko-KR" sz="1200" dirty="0"/>
              <a:t>: </a:t>
            </a:r>
            <a:r>
              <a:rPr lang="ko-KR" altLang="en-US" sz="1200" dirty="0"/>
              <a:t>게이트 레벨 시뮬레이션부터 높은 레벨 </a:t>
            </a:r>
            <a:r>
              <a:rPr lang="en-US" altLang="ko-KR" sz="1200" dirty="0"/>
              <a:t>verification</a:t>
            </a:r>
            <a:r>
              <a:rPr lang="ko-KR" altLang="en-US" sz="1200" dirty="0"/>
              <a:t>까지 </a:t>
            </a:r>
            <a:endParaRPr lang="en-US" altLang="ko-KR" sz="1200" dirty="0"/>
          </a:p>
          <a:p>
            <a:r>
              <a:rPr lang="en-US" altLang="ko-KR" sz="1200" dirty="0"/>
              <a:t>6. </a:t>
            </a:r>
            <a:r>
              <a:rPr lang="ko-KR" altLang="en-US" sz="1200" dirty="0"/>
              <a:t>모든 과정이 끝나면 </a:t>
            </a:r>
            <a:r>
              <a:rPr lang="ko-KR" altLang="en-US" sz="1200" dirty="0" err="1"/>
              <a:t>비트스트림이</a:t>
            </a:r>
            <a:r>
              <a:rPr lang="ko-KR" altLang="en-US" sz="1200" dirty="0"/>
              <a:t> 생성되고 </a:t>
            </a:r>
            <a:r>
              <a:rPr lang="en-US" altLang="ko-KR" sz="1200" dirty="0"/>
              <a:t>FPGA</a:t>
            </a:r>
            <a:r>
              <a:rPr lang="ko-KR" altLang="en-US" sz="1200" dirty="0"/>
              <a:t>에 전송됩니다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4BCF-DCB2-439B-9560-A371912E2FD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772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sz="1200" dirty="0"/>
              <a:t>디자인 유용성</a:t>
            </a:r>
            <a:r>
              <a:rPr lang="en-US" altLang="ko-KR" sz="1200" dirty="0"/>
              <a:t> – </a:t>
            </a:r>
            <a:r>
              <a:rPr lang="ko-KR" altLang="en-US" sz="1200" dirty="0"/>
              <a:t>생산 이후에도 반도체의 기능을 변경할 수 있다는 것이 큰 이점입니다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sz="1200" dirty="0" err="1"/>
              <a:t>Asic</a:t>
            </a:r>
            <a:r>
              <a:rPr lang="ko-KR" altLang="en-US" sz="1200" dirty="0"/>
              <a:t>보다 출시가 빠릅니다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설계 및 제조에 큰 투자를 </a:t>
            </a:r>
            <a:r>
              <a:rPr lang="ko-KR" altLang="en-US" sz="1200" dirty="0" err="1"/>
              <a:t>해야되는</a:t>
            </a:r>
            <a:r>
              <a:rPr lang="ko-KR" altLang="en-US" sz="1200" dirty="0"/>
              <a:t> </a:t>
            </a:r>
            <a:r>
              <a:rPr lang="en-US" altLang="ko-KR" sz="1200" dirty="0" err="1"/>
              <a:t>Asic</a:t>
            </a:r>
            <a:r>
              <a:rPr lang="en-US" altLang="ko-KR" sz="1200" dirty="0"/>
              <a:t> </a:t>
            </a:r>
            <a:r>
              <a:rPr lang="ko-KR" altLang="en-US" sz="1200" dirty="0"/>
              <a:t>과 달리 </a:t>
            </a:r>
            <a:r>
              <a:rPr lang="en-US" altLang="ko-KR" sz="1200" dirty="0" err="1"/>
              <a:t>nre</a:t>
            </a:r>
            <a:r>
              <a:rPr lang="en-US" altLang="ko-KR" sz="1200" dirty="0"/>
              <a:t> </a:t>
            </a:r>
            <a:r>
              <a:rPr lang="ko-KR" altLang="en-US" sz="1200" dirty="0"/>
              <a:t>비용이 낮습니다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대체 하드웨어를 찾을 필요가 적어집니다</a:t>
            </a:r>
            <a:r>
              <a:rPr lang="en-US" altLang="ko-KR" sz="1200" dirty="0"/>
              <a:t>. </a:t>
            </a:r>
            <a:r>
              <a:rPr lang="ko-KR" altLang="en-US" sz="1200" dirty="0"/>
              <a:t>유지 비용이 적어질 수 있습니다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병렬 장치이기 때문에 병렬 처리 기능이 필요한 곳에 월등합니다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예를 들면 디지털 서명 프로세싱</a:t>
            </a:r>
            <a:r>
              <a:rPr lang="en-US" altLang="ko-KR" sz="1200" dirty="0"/>
              <a:t>, </a:t>
            </a:r>
            <a:r>
              <a:rPr lang="ko-KR" altLang="en-US" sz="1200" dirty="0"/>
              <a:t>이미지 프로세싱</a:t>
            </a:r>
            <a:r>
              <a:rPr lang="en-US" altLang="ko-KR" sz="1200" dirty="0"/>
              <a:t>, </a:t>
            </a:r>
            <a:r>
              <a:rPr lang="ko-KR" altLang="en-US" sz="1200" dirty="0"/>
              <a:t>암호화 등이 있습니다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새로운 기술 및 기능에 적용 및 적응이 가능합니다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노후화가 느립니다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아래 사진은 카메라 센서 및 디스플레이 </a:t>
            </a:r>
            <a:r>
              <a:rPr lang="ko-KR" altLang="en-US" sz="1200" dirty="0" err="1"/>
              <a:t>시슴템에</a:t>
            </a:r>
            <a:r>
              <a:rPr lang="ko-KR" altLang="en-US" sz="1200" dirty="0"/>
              <a:t> </a:t>
            </a:r>
            <a:r>
              <a:rPr lang="en-US" altLang="ko-KR" sz="1200" dirty="0" err="1"/>
              <a:t>fpga</a:t>
            </a:r>
            <a:r>
              <a:rPr lang="ko-KR" altLang="en-US" sz="1200" dirty="0"/>
              <a:t>가 적용된 사례입니다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기존 시스템에서는 레거시 인터페이스만 </a:t>
            </a:r>
            <a:r>
              <a:rPr lang="ko-KR" altLang="en-US" sz="1200" dirty="0" err="1"/>
              <a:t>사용해야되는데</a:t>
            </a:r>
            <a:r>
              <a:rPr lang="ko-KR" altLang="en-US" sz="1200" dirty="0"/>
              <a:t> </a:t>
            </a:r>
            <a:r>
              <a:rPr lang="en-US" altLang="ko-KR" sz="1200" dirty="0"/>
              <a:t>FPGA</a:t>
            </a:r>
            <a:r>
              <a:rPr lang="ko-KR" altLang="en-US" sz="1200" dirty="0"/>
              <a:t>를 이용하면 완전히 다른 통신 프로토콜을 지원할 수 있습니다</a:t>
            </a:r>
            <a:r>
              <a:rPr lang="en-US" altLang="ko-KR" sz="1200" dirty="0"/>
              <a:t>. </a:t>
            </a:r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4BCF-DCB2-439B-9560-A371912E2FD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147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병렬 </a:t>
            </a:r>
            <a:r>
              <a:rPr lang="ko-KR" altLang="en-US" dirty="0" err="1"/>
              <a:t>처리적</a:t>
            </a:r>
            <a:r>
              <a:rPr lang="ko-KR" altLang="en-US" dirty="0"/>
              <a:t> 장점을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특정 작업에는 적합하지만 동일 연산 시퀀스를 반복적으로 수행하는 작업에는 적합 </a:t>
            </a:r>
            <a:r>
              <a:rPr lang="en-US" altLang="ko-KR" sz="1200" dirty="0"/>
              <a:t>X</a:t>
            </a:r>
          </a:p>
          <a:p>
            <a:pPr marL="0" indent="0">
              <a:buNone/>
            </a:pPr>
            <a:r>
              <a:rPr lang="ko-KR" altLang="en-US" dirty="0"/>
              <a:t>단일 스레드를 실행하는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Helvetica Neue"/>
              </a:rPr>
              <a:t>단일 프로세서에서 명령어를 한 번에 하나만 실행할 수 있기 때문이다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.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Helvetica Neue"/>
              </a:rPr>
              <a:t>프로세서에서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1,000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Helvetica Neue"/>
              </a:rPr>
              <a:t>쌍의 데이터 값에 대해 동일한 작업을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1,000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Helvetica Neue"/>
              </a:rPr>
              <a:t>회 수행하는 대신 프로그래밍 가능 패브릭에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1,000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Helvetica Neue"/>
              </a:rPr>
              <a:t>개의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Helvetica Neue"/>
              </a:rPr>
              <a:t>누산기를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Helvetica Neue"/>
              </a:rPr>
              <a:t> 인스턴스화하여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Helvetica Neue"/>
              </a:rPr>
              <a:t>FPGA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Helvetica Neue"/>
              </a:rPr>
              <a:t>의 단일 </a:t>
            </a:r>
            <a:r>
              <a:rPr lang="ko-KR" altLang="en-US" b="1" i="0" dirty="0" err="1">
                <a:solidFill>
                  <a:srgbClr val="333333"/>
                </a:solidFill>
                <a:effectLst/>
                <a:latin typeface="Helvetica Neue"/>
              </a:rPr>
              <a:t>클록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Helvetica Neue"/>
              </a:rPr>
              <a:t> 주기에 동일한 계산을 대규모 병렬 방식으로 수행할 수 있다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Helvetica Neue"/>
              </a:rPr>
              <a:t>.)</a:t>
            </a:r>
          </a:p>
          <a:p>
            <a:pPr marL="0" indent="0">
              <a:buNone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Helvetica Neue"/>
              </a:rPr>
              <a:t>적절한 알고리즘을 대규모 병렬 방식으로 구현할 수 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4BCF-DCB2-439B-9560-A371912E2FD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192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sz="1200" dirty="0"/>
              <a:t>일반적으로 </a:t>
            </a:r>
            <a:r>
              <a:rPr lang="en-US" altLang="ko-KR" sz="1200" dirty="0"/>
              <a:t>ASIC</a:t>
            </a:r>
            <a:r>
              <a:rPr lang="ko-KR" altLang="en-US" sz="1200" dirty="0"/>
              <a:t>보다 낮은 성능을 보입니다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한 기능에 최적화되어 있지 않기 때문입니다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ASIC</a:t>
            </a:r>
            <a:r>
              <a:rPr lang="ko-KR" altLang="en-US" dirty="0"/>
              <a:t>보다 더 많은 전력을 소모합니다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그래서 효율과 속도가 중요한 작업에는 마땅하지 않을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크기 자체가 크다는 단점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4. NRE</a:t>
            </a:r>
            <a:r>
              <a:rPr lang="ko-KR" altLang="en-US" dirty="0"/>
              <a:t>는 작지만 개별 장치의 비용이 큽니다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ASIC</a:t>
            </a:r>
            <a:r>
              <a:rPr lang="ko-KR" altLang="en-US" dirty="0"/>
              <a:t>은 </a:t>
            </a:r>
            <a:r>
              <a:rPr lang="en-US" altLang="ko-KR" dirty="0"/>
              <a:t>10</a:t>
            </a:r>
            <a:r>
              <a:rPr lang="ko-KR" altLang="en-US" dirty="0"/>
              <a:t>배에서 </a:t>
            </a:r>
            <a:r>
              <a:rPr lang="en-US" altLang="ko-KR" dirty="0"/>
              <a:t>30</a:t>
            </a:r>
            <a:r>
              <a:rPr lang="ko-KR" altLang="en-US" dirty="0"/>
              <a:t>배 정도로 더 가격이 쌉니다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전문적인 지식이 있어야 사용 가능합니다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그래서 이런 장단점으로 유연성과 최적화의 </a:t>
            </a:r>
            <a:r>
              <a:rPr lang="en-US" altLang="ko-KR" dirty="0"/>
              <a:t>tradeoff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요즘 </a:t>
            </a:r>
            <a:r>
              <a:rPr lang="en-US" altLang="ko-KR" dirty="0"/>
              <a:t>SoC </a:t>
            </a:r>
            <a:r>
              <a:rPr lang="ko-KR" altLang="en-US" dirty="0"/>
              <a:t>집적회로들은 </a:t>
            </a:r>
            <a:r>
              <a:rPr lang="en-US" altLang="ko-KR" dirty="0" err="1"/>
              <a:t>fpga</a:t>
            </a:r>
            <a:r>
              <a:rPr lang="en-US" altLang="ko-KR" dirty="0"/>
              <a:t> </a:t>
            </a:r>
            <a:r>
              <a:rPr lang="ko-KR" altLang="en-US" dirty="0"/>
              <a:t>요소와 </a:t>
            </a:r>
            <a:r>
              <a:rPr lang="en-US" altLang="ko-KR" dirty="0"/>
              <a:t>ASIC </a:t>
            </a:r>
            <a:r>
              <a:rPr lang="ko-KR" altLang="en-US" dirty="0"/>
              <a:t>기반 마이크로프로세서를 모두 가지고 있을 수 있습니다</a:t>
            </a:r>
            <a:r>
              <a:rPr lang="en-US" altLang="ko-KR" dirty="0"/>
              <a:t>. </a:t>
            </a:r>
            <a:r>
              <a:rPr lang="ko-KR" altLang="en-US" dirty="0"/>
              <a:t>목적에 따라 골라 사용해야 합니다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4BCF-DCB2-439B-9560-A371912E2FD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046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세 가지의 사용 케이스 </a:t>
            </a:r>
            <a:r>
              <a:rPr lang="en-US" altLang="ko-KR" dirty="0"/>
              <a:t>demonstration</a:t>
            </a:r>
            <a:r>
              <a:rPr lang="ko-KR" altLang="en-US" dirty="0"/>
              <a:t>을 살펴보겠습니다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Farview</a:t>
            </a:r>
            <a:r>
              <a:rPr lang="ko-KR" altLang="en-US" dirty="0"/>
              <a:t>는 세 가지 스택으로 분리해서 볼 수 있습니다</a:t>
            </a:r>
            <a:r>
              <a:rPr lang="en-US" altLang="ko-KR" dirty="0"/>
              <a:t>. </a:t>
            </a:r>
            <a:r>
              <a:rPr lang="ko-KR" altLang="en-US" dirty="0"/>
              <a:t>네트워크</a:t>
            </a:r>
            <a:r>
              <a:rPr lang="en-US" altLang="ko-KR" dirty="0"/>
              <a:t>, </a:t>
            </a:r>
            <a:r>
              <a:rPr lang="ko-KR" altLang="en-US" dirty="0"/>
              <a:t>오퍼레이터</a:t>
            </a:r>
            <a:r>
              <a:rPr lang="en-US" altLang="ko-KR" dirty="0"/>
              <a:t>, </a:t>
            </a:r>
            <a:r>
              <a:rPr lang="ko-KR" altLang="en-US" dirty="0"/>
              <a:t>메모리 스택이 있습니다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여기서 분리된 메모리에 있는 데이터를 병렬적으로 연산하기 위해 </a:t>
            </a:r>
            <a:r>
              <a:rPr lang="en-US" altLang="ko-KR" dirty="0" err="1"/>
              <a:t>fpga</a:t>
            </a:r>
            <a:r>
              <a:rPr lang="ko-KR" altLang="en-US" dirty="0"/>
              <a:t>는 여러 가상 동적 영역으로 나뉜다고 합니다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연산 조합들은 미리 </a:t>
            </a:r>
            <a:r>
              <a:rPr lang="ko-KR" altLang="en-US" dirty="0" err="1"/>
              <a:t>컴파일돼서</a:t>
            </a:r>
            <a:r>
              <a:rPr lang="ko-KR" altLang="en-US" dirty="0"/>
              <a:t> </a:t>
            </a:r>
            <a:r>
              <a:rPr lang="en-US" altLang="ko-KR" dirty="0" err="1"/>
              <a:t>fpga</a:t>
            </a:r>
            <a:r>
              <a:rPr lang="ko-KR" altLang="en-US" dirty="0"/>
              <a:t>에 전송되어서 클라이언트의 요청이 있으면 그에 따라 메모리에 접근합니다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84BCF-DCB2-439B-9560-A371912E2FD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170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6E495-EEE0-9EB1-FBD5-EDE96B7C8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24E1F7-44EE-1713-5B6E-E08912C51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8B079-6E2F-0DD7-63A5-0C64A5EF9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6B6F77-DCBD-5DF5-821F-4FB1D1994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E57A00-CF7C-22B7-9D2B-5F868945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81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851B0-B1E3-71F0-1656-2D3C8955C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CD35CD-98F9-C485-FC48-4112FF136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0FFDEF-EE1A-87DC-4A30-777A15E9E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A5A9E9-AE70-362D-D6FA-210FF23CF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3D19C5-F1F5-12E6-C626-A8B37D3F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066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4F7D64-940C-24F2-5682-3354A25E2E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1DDADB-C3F0-7251-CB73-6C55AF7E8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C7862A-D7EC-D9A7-93EE-BDA7EFE15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3196DB-0C92-C838-D7EA-8DC0B405E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B4B5E8-CCA6-F516-1E9F-FA77519F1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049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5B9E5-35A8-38CF-D790-0AC5E972D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ACA6B5-42CB-EA11-04B9-7789C3140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6D2773-C3D7-8F45-5985-FA140D92B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A990A2-B055-467E-1FB7-316D0CA4A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411177-8816-6CF7-2272-8819F808F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86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DF8BF2-FDB3-74B4-B1FF-14DCD928A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442C2D-AEF5-9B40-81AB-6617BD62D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48825C-DDBC-683B-C805-E88CF7FD6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59DC38-5620-8B85-D922-A333D3692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A80239-9C99-AF9A-877C-657B797A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414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8A976-671D-03D4-C794-913518354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D94349-E26A-F57C-47DF-49E538256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A8D3D6-A4C7-25C7-4AA7-BA6863428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81A93E-45A8-6425-DE0D-D247C8259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FC63BA-F097-3B8A-4200-5416B335E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360D87-0EEF-5D49-DC42-77F34C512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24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0D91C1-8829-3B0D-0084-AF87E539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A66AA7-734E-0596-8DE0-248586C2C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9B7241-2586-E048-66DF-B9015D41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5A4B49-379E-2833-5EEA-09DC88037B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7BEB44-ABBB-0E25-A252-120E82DDD2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2739715-43BB-99DC-FF11-160C934FD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41D1703-F718-5448-46E4-C5667B67A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7D9959-62E4-0A66-D917-08F60EEE5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729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A579E-6C40-D061-6256-2F69112B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74FD26-4956-4B84-663B-82EC224A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1F31EA-2D2D-9C33-328D-EC878476A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9FCFA4-55AB-05D5-9461-B5CF5B41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888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756122-4FA6-E29E-C32B-9C2C4A65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F24D9A-356B-A80D-56BF-69966572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A76AC4-174C-FDDF-102F-019D3F067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002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033E8-BF34-543C-B29C-90B4262B4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AFFB5D-6A8E-15E7-EC68-F76BF83C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A2D096-F07D-D3D1-1B07-A047DFFBB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AB4C3D-AA51-2125-29C8-74229C778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0BAA61-9272-1856-8844-1F6B87A5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FD5CF7-DE5A-1373-7CA8-90993BF39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674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E482E-8051-A2EC-56CF-ABD32624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1DF76E-CFC3-10DE-8A9F-349BBDB1F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E6A711-F8C8-6FD4-9992-9E274C459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ACA5DE-6A76-0426-2C91-4BF6D4A32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E68A2C-E203-39A2-11BB-D0FD891D5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1927D8-D8FD-5ED5-B142-10815F598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818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CAEB526-3131-28F0-CEC1-8F8B71E32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DF5532-B915-61BE-0541-568B28E21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FBBB1F-457A-F5FB-5954-D492C4BB5C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AD48D-FAB9-44BD-8E68-F62ED02A8892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C07C84-A8B0-258B-8737-F5EC5A9F0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CF5B57-142B-2214-BC1E-A8C8AC299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78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volver.com/article/asic-vs-fpga-in-chip-desig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fineon.com/cms/en/product/asic/soc-sip-fpga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utils.p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utils.py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BF76F126-0A4F-46B8-9B2B-8C3F765120EB}"/>
              </a:ext>
            </a:extLst>
          </p:cNvPr>
          <p:cNvSpPr>
            <a:spLocks noGrp="1"/>
          </p:cNvSpPr>
          <p:nvPr/>
        </p:nvSpPr>
        <p:spPr>
          <a:xfrm>
            <a:off x="7194369" y="5471983"/>
            <a:ext cx="3659776" cy="95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solidFill>
                  <a:srgbClr val="002C62"/>
                </a:solidFill>
              </a:rPr>
              <a:t>홍익대학교 컴퓨터공학과</a:t>
            </a:r>
            <a:endParaRPr lang="en-US" altLang="ko-KR" b="1" dirty="0">
              <a:solidFill>
                <a:srgbClr val="002C62"/>
              </a:solidFill>
            </a:endParaRPr>
          </a:p>
          <a:p>
            <a:pPr algn="l"/>
            <a:r>
              <a:rPr lang="en-US" altLang="ko-KR" b="1" dirty="0">
                <a:solidFill>
                  <a:srgbClr val="002C62"/>
                </a:solidFill>
              </a:rPr>
              <a:t>C135283</a:t>
            </a:r>
            <a:r>
              <a:rPr lang="ko-KR" altLang="en-US" b="1" dirty="0">
                <a:solidFill>
                  <a:srgbClr val="002C62"/>
                </a:solidFill>
              </a:rPr>
              <a:t> 이수현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13F9BE-5F3C-4D5A-BFBB-DE9EB00A9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89" y="426257"/>
            <a:ext cx="925285" cy="9315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A5E8C29-A238-4DD7-B7C5-335AFB9E0EF2}"/>
              </a:ext>
            </a:extLst>
          </p:cNvPr>
          <p:cNvSpPr/>
          <p:nvPr/>
        </p:nvSpPr>
        <p:spPr>
          <a:xfrm flipH="1">
            <a:off x="7106196" y="5448056"/>
            <a:ext cx="45719" cy="959758"/>
          </a:xfrm>
          <a:prstGeom prst="rect">
            <a:avLst/>
          </a:prstGeom>
          <a:solidFill>
            <a:srgbClr val="002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C45586EF-81E0-4B12-8A46-641BCC367D02}"/>
              </a:ext>
            </a:extLst>
          </p:cNvPr>
          <p:cNvSpPr txBox="1">
            <a:spLocks/>
          </p:cNvSpPr>
          <p:nvPr/>
        </p:nvSpPr>
        <p:spPr>
          <a:xfrm>
            <a:off x="176711" y="2029207"/>
            <a:ext cx="3659776" cy="40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solidFill>
                  <a:srgbClr val="002C62"/>
                </a:solidFill>
              </a:rPr>
              <a:t>2024</a:t>
            </a:r>
            <a:r>
              <a:rPr lang="ko-KR" altLang="en-US" sz="1600" b="1" dirty="0">
                <a:solidFill>
                  <a:srgbClr val="002C62"/>
                </a:solidFill>
              </a:rPr>
              <a:t>년 </a:t>
            </a:r>
            <a:r>
              <a:rPr lang="en-US" altLang="ko-KR" sz="1600" b="1" dirty="0">
                <a:solidFill>
                  <a:srgbClr val="002C62"/>
                </a:solidFill>
              </a:rPr>
              <a:t>1</a:t>
            </a:r>
            <a:r>
              <a:rPr lang="ko-KR" altLang="en-US" sz="1600" b="1" dirty="0">
                <a:solidFill>
                  <a:srgbClr val="002C62"/>
                </a:solidFill>
              </a:rPr>
              <a:t>월 </a:t>
            </a:r>
            <a:r>
              <a:rPr lang="en-US" altLang="ko-KR" sz="1600" b="1" dirty="0">
                <a:solidFill>
                  <a:srgbClr val="002C62"/>
                </a:solidFill>
              </a:rPr>
              <a:t>20</a:t>
            </a:r>
            <a:r>
              <a:rPr lang="ko-KR" altLang="en-US" sz="1600" b="1" dirty="0">
                <a:solidFill>
                  <a:srgbClr val="002C62"/>
                </a:solidFill>
              </a:rPr>
              <a:t>일</a:t>
            </a:r>
            <a:endParaRPr lang="en-US" altLang="ko-KR" sz="1600" b="1" dirty="0">
              <a:solidFill>
                <a:srgbClr val="002C62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500BC8-BD81-46C1-9DB9-8BCC851C5446}"/>
              </a:ext>
            </a:extLst>
          </p:cNvPr>
          <p:cNvSpPr/>
          <p:nvPr/>
        </p:nvSpPr>
        <p:spPr>
          <a:xfrm>
            <a:off x="0" y="2409371"/>
            <a:ext cx="12192000" cy="2039257"/>
          </a:xfrm>
          <a:prstGeom prst="rect">
            <a:avLst/>
          </a:prstGeom>
          <a:solidFill>
            <a:srgbClr val="002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EB04FD9-6A59-4C4E-B0B6-829FC2BFF5E2}"/>
              </a:ext>
            </a:extLst>
          </p:cNvPr>
          <p:cNvSpPr>
            <a:spLocks noGrp="1"/>
          </p:cNvSpPr>
          <p:nvPr/>
        </p:nvSpPr>
        <p:spPr>
          <a:xfrm>
            <a:off x="2534196" y="2653987"/>
            <a:ext cx="9144000" cy="16045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ko-KR" altLang="en-US" sz="4400" dirty="0"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930456-8397-904B-F33A-7400DBC20BC9}"/>
              </a:ext>
            </a:extLst>
          </p:cNvPr>
          <p:cNvSpPr txBox="1"/>
          <p:nvPr/>
        </p:nvSpPr>
        <p:spPr>
          <a:xfrm>
            <a:off x="1258077" y="3198166"/>
            <a:ext cx="9675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err="1">
                <a:solidFill>
                  <a:schemeClr val="bg1"/>
                </a:solidFill>
              </a:rPr>
              <a:t>Rowhammer</a:t>
            </a:r>
            <a:r>
              <a:rPr lang="en-US" altLang="ko-KR" sz="3600" dirty="0">
                <a:solidFill>
                  <a:schemeClr val="bg1"/>
                </a:solidFill>
              </a:rPr>
              <a:t> Update &amp; FPGA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066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D0831-165E-2526-2BDF-426852AA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5. rowhammer_read_write.py </a:t>
            </a:r>
            <a:r>
              <a:rPr lang="ko-KR" altLang="en-US" sz="2800" dirty="0"/>
              <a:t>에서의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860306-1534-1DB1-DA53-673CD2619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명령어</a:t>
            </a:r>
            <a:r>
              <a:rPr lang="en-US" altLang="ko-KR" sz="2000" dirty="0"/>
              <a:t>:</a:t>
            </a:r>
          </a:p>
          <a:p>
            <a:r>
              <a:rPr lang="en-US" altLang="ko-KR" sz="2000" dirty="0"/>
              <a:t>python rowhammer_read_write.py --</a:t>
            </a:r>
            <a:r>
              <a:rPr lang="en-US" altLang="ko-KR" sz="2000" dirty="0" err="1"/>
              <a:t>nrows</a:t>
            </a:r>
            <a:r>
              <a:rPr lang="en-US" altLang="ko-KR" sz="2000" dirty="0"/>
              <a:t> 30 --start-row 2 --</a:t>
            </a:r>
            <a:r>
              <a:rPr lang="en-US" altLang="ko-KR" sz="2000" dirty="0" err="1"/>
              <a:t>read_count</a:t>
            </a:r>
            <a:r>
              <a:rPr lang="en-US" altLang="ko-KR" sz="2000" dirty="0"/>
              <a:t> 1e6 --pattern 01_in_row --row-pairs const --const-rows-pair 3 5 --no-refresh --verbose</a:t>
            </a: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7A9891-ED91-B805-C6E6-F0B04E570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2" y="4001294"/>
            <a:ext cx="3921279" cy="19452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869C19-4F14-1C48-7FED-7EC2A3DB67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067"/>
          <a:stretch/>
        </p:blipFill>
        <p:spPr>
          <a:xfrm>
            <a:off x="4196026" y="4001294"/>
            <a:ext cx="3921279" cy="19452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7D9B5F-2EB5-F7B6-3C02-E1B04D2B29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31"/>
          <a:stretch/>
        </p:blipFill>
        <p:spPr>
          <a:xfrm>
            <a:off x="8270721" y="4001294"/>
            <a:ext cx="3921279" cy="1095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45925D-54F8-2449-0CDC-37D90DCDCD9A}"/>
              </a:ext>
            </a:extLst>
          </p:cNvPr>
          <p:cNvSpPr txBox="1"/>
          <p:nvPr/>
        </p:nvSpPr>
        <p:spPr>
          <a:xfrm>
            <a:off x="1605800" y="3497025"/>
            <a:ext cx="155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Row 2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2030BA-F80D-B23A-8927-EAAB0B14CBF6}"/>
              </a:ext>
            </a:extLst>
          </p:cNvPr>
          <p:cNvSpPr txBox="1"/>
          <p:nvPr/>
        </p:nvSpPr>
        <p:spPr>
          <a:xfrm>
            <a:off x="9807094" y="3497025"/>
            <a:ext cx="155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Row 6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64D0E6-1F2F-6A64-B393-9773F15792D4}"/>
              </a:ext>
            </a:extLst>
          </p:cNvPr>
          <p:cNvSpPr txBox="1"/>
          <p:nvPr/>
        </p:nvSpPr>
        <p:spPr>
          <a:xfrm>
            <a:off x="5542384" y="3497025"/>
            <a:ext cx="186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Row </a:t>
            </a:r>
            <a:r>
              <a:rPr lang="en-US" altLang="ko-KR"/>
              <a:t>4 (</a:t>
            </a:r>
            <a:r>
              <a:rPr lang="ko-KR" altLang="en-US" dirty="0"/>
              <a:t>윗부분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0218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D0831-165E-2526-2BDF-426852AA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5. rowhammer_read_write.py </a:t>
            </a:r>
            <a:r>
              <a:rPr lang="ko-KR" altLang="en-US" sz="2800" dirty="0"/>
              <a:t>에서의 결과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4DBC9D6-7DAD-8900-57CF-335479544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988" y="1523505"/>
            <a:ext cx="5081337" cy="508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39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66058-ECE6-4D7D-4805-9ECB5AF9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FPGA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F116AB-234B-2F99-6288-836F1040D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ASIC</a:t>
            </a:r>
            <a:r>
              <a:rPr lang="en-US" altLang="ko-KR" sz="1600" dirty="0"/>
              <a:t>(application specific integrated circuit) – </a:t>
            </a:r>
            <a:r>
              <a:rPr lang="ko-KR" altLang="en-US" sz="2400" dirty="0"/>
              <a:t>주문형 반도체</a:t>
            </a:r>
            <a:endParaRPr lang="en-US" altLang="ko-KR" sz="2400" dirty="0"/>
          </a:p>
          <a:p>
            <a:pPr lvl="1"/>
            <a:r>
              <a:rPr lang="en-US" altLang="ko-KR" sz="2000" dirty="0"/>
              <a:t>&lt;-&gt; standard </a:t>
            </a:r>
            <a:r>
              <a:rPr lang="en-US" altLang="ko-KR" sz="2000" dirty="0" err="1"/>
              <a:t>ics</a:t>
            </a:r>
            <a:r>
              <a:rPr lang="en-US" altLang="ko-KR" sz="2000" dirty="0"/>
              <a:t>, General-purpose </a:t>
            </a:r>
            <a:r>
              <a:rPr lang="ko-KR" altLang="en-US" sz="2000" dirty="0"/>
              <a:t>프로세서들 </a:t>
            </a:r>
            <a:r>
              <a:rPr lang="en-US" altLang="ko-KR" sz="2000" dirty="0"/>
              <a:t>(CPU, GPU) </a:t>
            </a:r>
          </a:p>
          <a:p>
            <a:pPr lvl="1"/>
            <a:r>
              <a:rPr lang="ko-KR" altLang="en-US" sz="2000" dirty="0"/>
              <a:t>장점</a:t>
            </a:r>
            <a:r>
              <a:rPr lang="en-US" altLang="ko-KR" sz="2000" dirty="0"/>
              <a:t>: </a:t>
            </a:r>
            <a:r>
              <a:rPr lang="ko-KR" altLang="en-US" sz="2000" dirty="0"/>
              <a:t>최적화된 성능</a:t>
            </a:r>
            <a:r>
              <a:rPr lang="en-US" altLang="ko-KR" sz="2000" dirty="0"/>
              <a:t>, </a:t>
            </a:r>
            <a:r>
              <a:rPr lang="ko-KR" altLang="en-US" sz="2000" dirty="0"/>
              <a:t>전력 효율</a:t>
            </a:r>
            <a:endParaRPr lang="en-US" altLang="ko-KR" sz="2000" dirty="0"/>
          </a:p>
          <a:p>
            <a:pPr lvl="1"/>
            <a:r>
              <a:rPr lang="ko-KR" altLang="en-US" sz="2000" dirty="0"/>
              <a:t>사용</a:t>
            </a:r>
            <a:r>
              <a:rPr lang="en-US" altLang="ko-KR" sz="2000" dirty="0"/>
              <a:t>: </a:t>
            </a:r>
            <a:r>
              <a:rPr lang="ko-KR" altLang="en-US" sz="2000" dirty="0"/>
              <a:t>가상화폐 채굴</a:t>
            </a:r>
            <a:r>
              <a:rPr lang="en-US" altLang="ko-KR" sz="2000" dirty="0"/>
              <a:t>, </a:t>
            </a:r>
            <a:r>
              <a:rPr lang="ko-KR" altLang="en-US" sz="2000" dirty="0"/>
              <a:t>개인 디바이스 커스터마이징</a:t>
            </a:r>
            <a:r>
              <a:rPr lang="en-US" altLang="ko-KR" sz="2000" dirty="0"/>
              <a:t>, </a:t>
            </a:r>
            <a:r>
              <a:rPr lang="ko-KR" altLang="en-US" sz="2000" dirty="0"/>
              <a:t>자동화 시스템</a:t>
            </a:r>
            <a:endParaRPr lang="en-US" altLang="ko-KR" sz="2000" dirty="0"/>
          </a:p>
          <a:p>
            <a:pPr marL="457200" lvl="1" indent="0">
              <a:buNone/>
            </a:pPr>
            <a:endParaRPr lang="en-US" altLang="ko-KR" sz="2000" dirty="0"/>
          </a:p>
          <a:p>
            <a:r>
              <a:rPr lang="en-US" altLang="ko-KR" sz="2400" dirty="0"/>
              <a:t>FPGA – </a:t>
            </a:r>
            <a:r>
              <a:rPr lang="ko-KR" altLang="en-US" sz="2400" b="1" dirty="0"/>
              <a:t>재설계</a:t>
            </a:r>
            <a:r>
              <a:rPr lang="ko-KR" altLang="en-US" sz="2400" dirty="0"/>
              <a:t>가 가능한 반도체</a:t>
            </a:r>
            <a:r>
              <a:rPr lang="en-US" altLang="ko-KR" sz="2400" dirty="0"/>
              <a:t> </a:t>
            </a:r>
          </a:p>
          <a:p>
            <a:pPr lvl="1"/>
            <a:r>
              <a:rPr lang="ko-KR" altLang="en-US" sz="2000" dirty="0"/>
              <a:t>장점</a:t>
            </a:r>
            <a:r>
              <a:rPr lang="en-US" altLang="ko-KR" sz="2000" dirty="0"/>
              <a:t>: </a:t>
            </a:r>
            <a:r>
              <a:rPr lang="ko-KR" altLang="en-US" sz="2000" dirty="0"/>
              <a:t>유연성</a:t>
            </a:r>
            <a:r>
              <a:rPr lang="en-US" altLang="ko-KR" sz="2000" dirty="0"/>
              <a:t>, </a:t>
            </a:r>
            <a:r>
              <a:rPr lang="ko-KR" altLang="en-US" sz="2000" dirty="0"/>
              <a:t>적응성</a:t>
            </a:r>
            <a:endParaRPr lang="en-US" altLang="ko-KR" sz="2000" dirty="0"/>
          </a:p>
          <a:p>
            <a:pPr lvl="1"/>
            <a:r>
              <a:rPr lang="en-US" altLang="ko-KR" sz="2000" b="0" i="0" dirty="0">
                <a:solidFill>
                  <a:srgbClr val="424242"/>
                </a:solidFill>
                <a:effectLst/>
                <a:latin typeface="__PT_Serif_89977a"/>
              </a:rPr>
              <a:t> rapid prototyping, proof-of-concept development,</a:t>
            </a:r>
            <a:r>
              <a:rPr lang="en-US" altLang="ko-KR" sz="1600" b="0" i="0" dirty="0">
                <a:solidFill>
                  <a:srgbClr val="424242"/>
                </a:solidFill>
                <a:effectLst/>
                <a:latin typeface="__PT_Serif_89977a"/>
              </a:rPr>
              <a:t> </a:t>
            </a:r>
            <a:r>
              <a:rPr lang="en-US" altLang="ko-KR" sz="2000" b="0" i="0" dirty="0">
                <a:solidFill>
                  <a:srgbClr val="424242"/>
                </a:solidFill>
                <a:effectLst/>
                <a:latin typeface="__PT_Serif_89977a"/>
              </a:rPr>
              <a:t>applications where design changes are expected.</a:t>
            </a:r>
            <a:endParaRPr lang="en-US" altLang="ko-KR" sz="2000" dirty="0"/>
          </a:p>
          <a:p>
            <a:pPr lvl="1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75336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66058-ECE6-4D7D-4805-9ECB5AF9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트렌드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D1095ED-D346-2359-4C6E-FE9A0DB1A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CPU -&gt; GPU, TPU, FPGA</a:t>
            </a:r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en-US" altLang="ko-KR" sz="2000" dirty="0"/>
              <a:t>Ex) Microsoft – Hummingbird</a:t>
            </a:r>
          </a:p>
          <a:p>
            <a:r>
              <a:rPr lang="ko-KR" altLang="en-US" sz="2400" dirty="0"/>
              <a:t>클라우드 컴퓨팅</a:t>
            </a:r>
            <a:endParaRPr lang="en-US" altLang="ko-KR" sz="2400" dirty="0"/>
          </a:p>
          <a:p>
            <a:r>
              <a:rPr lang="ko-KR" altLang="en-US" sz="2400" dirty="0"/>
              <a:t>짧은 반응시간과 높은 정확도를 요구</a:t>
            </a:r>
            <a:endParaRPr lang="en-US" altLang="ko-KR" sz="2400" dirty="0"/>
          </a:p>
          <a:p>
            <a:pPr lvl="1"/>
            <a:r>
              <a:rPr lang="en-US" altLang="ko-KR" sz="2000" dirty="0"/>
              <a:t>Alibaba’s X-Engine, Microsoft’s KV-Direct – FPGA </a:t>
            </a:r>
            <a:r>
              <a:rPr lang="ko-KR" altLang="en-US" sz="2000" dirty="0"/>
              <a:t>기반</a:t>
            </a:r>
            <a:r>
              <a:rPr lang="en-US" altLang="ko-KR" sz="1800" dirty="0"/>
              <a:t> </a:t>
            </a:r>
          </a:p>
          <a:p>
            <a:pPr lvl="1"/>
            <a:endParaRPr lang="en-US" altLang="ko-KR" sz="1800" dirty="0"/>
          </a:p>
          <a:p>
            <a:endParaRPr lang="en-US" altLang="ko-KR" sz="2400" dirty="0"/>
          </a:p>
          <a:p>
            <a:r>
              <a:rPr lang="en-US" altLang="ko-KR" sz="2400" dirty="0"/>
              <a:t>FPGA </a:t>
            </a:r>
            <a:r>
              <a:rPr lang="ko-KR" altLang="en-US" sz="2400" dirty="0"/>
              <a:t>발전</a:t>
            </a:r>
            <a:endParaRPr lang="en-US" altLang="ko-KR" sz="2400" dirty="0"/>
          </a:p>
          <a:p>
            <a:pPr lvl="1"/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Xilinx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가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1985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년에 출시한 첫 번째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FPGA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-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8 x 8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어레이 논리 블록만 포함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.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endParaRPr lang="en-US" altLang="ko-KR" sz="16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/>
            <a:r>
              <a:rPr lang="ko-KR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오늘날의 하이엔드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FPGA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는 수십만 개의 논리 블록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수천 개의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DSP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블록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메가비트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RAM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을 포함할 수 있다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000" dirty="0"/>
          </a:p>
          <a:p>
            <a:pPr lvl="1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91766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91FCB-5960-BCBC-D48E-3035368E8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FPGA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F9302A-6DDD-1B4D-7E2A-170386423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심플한 논리 회로부터 복잡한 프로세싱까지</a:t>
            </a:r>
            <a:endParaRPr lang="en-US" altLang="ko-KR" sz="2000" dirty="0"/>
          </a:p>
          <a:p>
            <a:r>
              <a:rPr lang="en-US" altLang="ko-KR" sz="2000" dirty="0"/>
              <a:t>LB (logic blocks) – LUTs, flip-flops </a:t>
            </a:r>
          </a:p>
          <a:p>
            <a:r>
              <a:rPr lang="en-US" altLang="ko-KR" sz="2000" dirty="0"/>
              <a:t>Interconnects – </a:t>
            </a:r>
            <a:r>
              <a:rPr lang="ko-KR" altLang="en-US" sz="2000" dirty="0"/>
              <a:t>더 크고</a:t>
            </a:r>
            <a:r>
              <a:rPr lang="en-US" altLang="ko-KR" sz="2000" dirty="0"/>
              <a:t>, </a:t>
            </a:r>
            <a:r>
              <a:rPr lang="ko-KR" altLang="en-US" sz="2000" dirty="0"/>
              <a:t>복잡한 회로 설계를 가능하도록</a:t>
            </a:r>
            <a:endParaRPr lang="en-US" altLang="ko-KR" sz="2000" dirty="0"/>
          </a:p>
          <a:p>
            <a:r>
              <a:rPr lang="en-US" altLang="ko-KR" sz="2000" dirty="0"/>
              <a:t>AMD</a:t>
            </a:r>
            <a:r>
              <a:rPr lang="ko-KR" altLang="en-US" sz="2000" dirty="0"/>
              <a:t>의 </a:t>
            </a:r>
            <a:r>
              <a:rPr lang="en-US" altLang="ko-KR" sz="2000" dirty="0"/>
              <a:t>Xilinx</a:t>
            </a:r>
            <a:r>
              <a:rPr lang="ko-KR" altLang="en-US" sz="2000" dirty="0"/>
              <a:t>사의 </a:t>
            </a:r>
            <a:r>
              <a:rPr lang="en-US" altLang="ko-KR" sz="2000" dirty="0" err="1"/>
              <a:t>fpga</a:t>
            </a:r>
            <a:r>
              <a:rPr lang="en-US" altLang="ko-KR" sz="2000" dirty="0"/>
              <a:t> – </a:t>
            </a:r>
            <a:r>
              <a:rPr lang="ko-KR" altLang="en-US" sz="2000" dirty="0"/>
              <a:t>플래시 메모리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일반적으로 </a:t>
            </a:r>
            <a:r>
              <a:rPr lang="en-US" altLang="ko-KR" sz="2000" dirty="0"/>
              <a:t>HDL</a:t>
            </a:r>
            <a:r>
              <a:rPr lang="en-US" altLang="ko-KR" sz="1600" dirty="0"/>
              <a:t>(hardware description </a:t>
            </a:r>
          </a:p>
          <a:p>
            <a:pPr marL="0" indent="0">
              <a:buNone/>
            </a:pPr>
            <a:r>
              <a:rPr lang="en-US" altLang="ko-KR" sz="1400" dirty="0"/>
              <a:t>Language)</a:t>
            </a:r>
            <a:r>
              <a:rPr lang="ko-KR" altLang="en-US" sz="1800" dirty="0"/>
              <a:t>가 사용 </a:t>
            </a:r>
            <a:r>
              <a:rPr lang="en-US" altLang="ko-KR" sz="1800" dirty="0"/>
              <a:t>ex) VHDL, Verilog</a:t>
            </a:r>
          </a:p>
          <a:p>
            <a:endParaRPr lang="en-US" altLang="ko-KR" sz="1600" dirty="0"/>
          </a:p>
          <a:p>
            <a:r>
              <a:rPr lang="en-US" altLang="ko-KR" sz="1800" dirty="0"/>
              <a:t> HDL code -&gt; bitstream -&gt; FPGA </a:t>
            </a:r>
          </a:p>
          <a:p>
            <a:pPr marL="0" indent="0">
              <a:buNone/>
            </a:pPr>
            <a:r>
              <a:rPr lang="en-US" altLang="ko-KR" sz="1600" dirty="0"/>
              <a:t>  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0BF878-FDA5-9A00-882F-24CE3FA6D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018" y="3083445"/>
            <a:ext cx="4662072" cy="364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00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5F3BB-D121-283F-BD95-36267DE3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FPGA </a:t>
            </a:r>
            <a:r>
              <a:rPr lang="ko-KR" altLang="en-US" sz="3600" dirty="0"/>
              <a:t>디자인 프로세스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BCD3A-0EB1-4969-E46F-197734092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n-US" altLang="ko-KR" sz="2400" dirty="0"/>
              <a:t>System Specification: </a:t>
            </a:r>
            <a:r>
              <a:rPr lang="ko-KR" altLang="en-US" sz="2400" dirty="0"/>
              <a:t>요구사항 확인</a:t>
            </a:r>
            <a:endParaRPr lang="en-US" altLang="ko-KR" sz="2400" dirty="0"/>
          </a:p>
          <a:p>
            <a:pPr marL="457200" indent="-457200">
              <a:buAutoNum type="arabicParenR"/>
            </a:pPr>
            <a:r>
              <a:rPr lang="en-US" altLang="ko-KR" sz="2400" dirty="0"/>
              <a:t>Design Entry: HDL </a:t>
            </a:r>
            <a:r>
              <a:rPr lang="ko-KR" altLang="en-US" sz="2400" dirty="0"/>
              <a:t>설계</a:t>
            </a:r>
            <a:endParaRPr lang="en-US" altLang="ko-KR" sz="2400" dirty="0"/>
          </a:p>
          <a:p>
            <a:pPr marL="457200" indent="-457200">
              <a:buAutoNum type="arabicParenR"/>
            </a:pPr>
            <a:r>
              <a:rPr lang="en-US" altLang="ko-KR" sz="2400" dirty="0"/>
              <a:t>Synthesis: gate-level netlist, Primitive </a:t>
            </a:r>
            <a:r>
              <a:rPr lang="ko-KR" altLang="en-US" sz="2400" dirty="0"/>
              <a:t>게이트들을 이용한 설계</a:t>
            </a:r>
            <a:endParaRPr lang="en-US" altLang="ko-KR" sz="2400" dirty="0"/>
          </a:p>
          <a:p>
            <a:pPr marL="457200" indent="-457200">
              <a:buAutoNum type="arabicParenR"/>
            </a:pPr>
            <a:r>
              <a:rPr lang="en-US" altLang="ko-KR" sz="2400" dirty="0"/>
              <a:t>Place and Route: FPGA</a:t>
            </a:r>
            <a:r>
              <a:rPr lang="ko-KR" altLang="en-US" sz="2400" dirty="0"/>
              <a:t>에서의 구체적인 위치</a:t>
            </a:r>
            <a:r>
              <a:rPr lang="en-US" altLang="ko-KR" sz="2400" dirty="0"/>
              <a:t>, interconnect</a:t>
            </a:r>
            <a:r>
              <a:rPr lang="ko-KR" altLang="en-US" sz="2400" dirty="0"/>
              <a:t>의 </a:t>
            </a:r>
            <a:r>
              <a:rPr lang="en-US" altLang="ko-KR" sz="2400" dirty="0"/>
              <a:t>routing</a:t>
            </a:r>
          </a:p>
          <a:p>
            <a:pPr marL="457200" indent="-457200">
              <a:buAutoNum type="arabicParenR"/>
            </a:pPr>
            <a:r>
              <a:rPr lang="en-US" altLang="ko-KR" sz="2400" dirty="0"/>
              <a:t>Verification: </a:t>
            </a:r>
            <a:r>
              <a:rPr lang="ko-KR" altLang="en-US" sz="2400" dirty="0"/>
              <a:t>다양한 수준의 테스트</a:t>
            </a:r>
            <a:endParaRPr lang="en-US" altLang="ko-KR" sz="2400" dirty="0"/>
          </a:p>
          <a:p>
            <a:pPr marL="0" indent="0">
              <a:buNone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31116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5F3BB-D121-283F-BD95-36267DE3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FPGA </a:t>
            </a:r>
            <a:r>
              <a:rPr lang="ko-KR" altLang="en-US" sz="3600" dirty="0"/>
              <a:t>장점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BCD3A-0EB1-4969-E46F-197734092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2400" b="1" dirty="0"/>
              <a:t>Design Flexibility</a:t>
            </a:r>
          </a:p>
          <a:p>
            <a:pPr marL="457200" indent="-457200">
              <a:buAutoNum type="arabicPeriod"/>
            </a:pPr>
            <a:r>
              <a:rPr lang="en-US" altLang="ko-KR" sz="2400" dirty="0"/>
              <a:t>Shorter Time-to-Market</a:t>
            </a:r>
          </a:p>
          <a:p>
            <a:pPr marL="457200" indent="-457200">
              <a:buAutoNum type="arabicPeriod"/>
            </a:pPr>
            <a:r>
              <a:rPr lang="en-US" altLang="ko-KR" sz="2400" dirty="0"/>
              <a:t>Lower Non-Recurring Engineering(NRE) Cost</a:t>
            </a:r>
          </a:p>
          <a:p>
            <a:pPr marL="457200" indent="-457200">
              <a:buAutoNum type="arabicPeriod"/>
            </a:pPr>
            <a:r>
              <a:rPr lang="en-US" altLang="ko-KR" sz="2400" dirty="0"/>
              <a:t>Field </a:t>
            </a:r>
            <a:r>
              <a:rPr lang="en-US" altLang="ko-KR" sz="2400" dirty="0" err="1"/>
              <a:t>Upgradablity</a:t>
            </a:r>
            <a:endParaRPr lang="en-US" altLang="ko-KR" sz="2400" dirty="0"/>
          </a:p>
          <a:p>
            <a:pPr marL="457200" indent="-457200">
              <a:buAutoNum type="arabicPeriod"/>
            </a:pPr>
            <a:r>
              <a:rPr lang="en-US" altLang="ko-KR" sz="2400" b="1" dirty="0"/>
              <a:t>Parallel Processing Capabilities</a:t>
            </a:r>
          </a:p>
          <a:p>
            <a:pPr marL="457200" indent="-457200">
              <a:buAutoNum type="arabicPeriod"/>
            </a:pPr>
            <a:r>
              <a:rPr lang="en-US" altLang="ko-KR" sz="2400" dirty="0"/>
              <a:t>Adaptive</a:t>
            </a:r>
          </a:p>
          <a:p>
            <a:pPr marL="457200" indent="-457200">
              <a:buAutoNum type="arabicPeriod"/>
            </a:pP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27967E-B906-026D-94D4-0243015D5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4456540" cy="307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19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5F3BB-D121-283F-BD95-36267DE3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FPGA </a:t>
            </a:r>
            <a:r>
              <a:rPr lang="ko-KR" altLang="en-US" sz="3600" dirty="0"/>
              <a:t>병렬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BCD3A-0EB1-4969-E46F-197734092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 </a:t>
            </a:r>
            <a:r>
              <a:rPr lang="ko-KR" altLang="en-US" sz="2000" dirty="0"/>
              <a:t>폰 </a:t>
            </a:r>
            <a:r>
              <a:rPr lang="ko-KR" altLang="en-US" sz="2000" dirty="0" err="1"/>
              <a:t>노이만</a:t>
            </a:r>
            <a:r>
              <a:rPr lang="ko-KR" altLang="en-US" sz="2000" dirty="0"/>
              <a:t> 또는 하버드형 아키텍처형 기존 프로세서 </a:t>
            </a:r>
            <a:endParaRPr lang="en-US" altLang="ko-KR" sz="2000" dirty="0"/>
          </a:p>
          <a:p>
            <a:pPr lvl="1"/>
            <a:r>
              <a:rPr lang="ko-KR" altLang="en-US" sz="1600" dirty="0"/>
              <a:t>특정 작업에는 적합하지만 동일 연산 시퀀스를 반복적으로 수행하는 작업에는 적합 </a:t>
            </a:r>
            <a:r>
              <a:rPr lang="en-US" altLang="ko-KR" sz="1600" dirty="0"/>
              <a:t>X</a:t>
            </a:r>
          </a:p>
          <a:p>
            <a:r>
              <a:rPr lang="en-US" altLang="ko-KR" sz="2000" dirty="0"/>
              <a:t>FPGA</a:t>
            </a:r>
            <a:r>
              <a:rPr lang="ko-KR" altLang="en-US" sz="2000" dirty="0"/>
              <a:t>는 일련의 작업을 파이프라인으로 연결 가능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B58494-6C92-34C2-998C-B0C114C27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942" y="3035300"/>
            <a:ext cx="4744115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58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5F3BB-D121-283F-BD95-36267DE3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FPGA </a:t>
            </a:r>
            <a:r>
              <a:rPr lang="ko-KR" altLang="en-US" sz="3600" dirty="0"/>
              <a:t>단점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BCD3A-0EB1-4969-E46F-197734092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2400" b="1" dirty="0"/>
              <a:t>Lower Performance</a:t>
            </a:r>
          </a:p>
          <a:p>
            <a:pPr marL="457200" indent="-457200">
              <a:buAutoNum type="arabicPeriod"/>
            </a:pPr>
            <a:r>
              <a:rPr lang="en-US" altLang="ko-KR" sz="2400" dirty="0"/>
              <a:t>Higher Power Consumption</a:t>
            </a:r>
          </a:p>
          <a:p>
            <a:pPr marL="457200" indent="-457200">
              <a:buAutoNum type="arabicPeriod"/>
            </a:pPr>
            <a:r>
              <a:rPr lang="en-US" altLang="ko-KR" sz="2400" dirty="0"/>
              <a:t>Larger Form Factor</a:t>
            </a:r>
          </a:p>
          <a:p>
            <a:pPr marL="457200" indent="-457200">
              <a:buAutoNum type="arabicPeriod"/>
            </a:pPr>
            <a:r>
              <a:rPr lang="en-US" altLang="ko-KR" sz="2400" dirty="0"/>
              <a:t>Higher Unit Cost</a:t>
            </a:r>
          </a:p>
          <a:p>
            <a:pPr marL="457200" indent="-457200">
              <a:buAutoNum type="arabicPeriod"/>
            </a:pPr>
            <a:r>
              <a:rPr lang="en-US" altLang="ko-KR" sz="2400" dirty="0"/>
              <a:t>Design Complexity</a:t>
            </a:r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F085AE-9F8B-562F-4165-0BCB5E199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828" y="3170027"/>
            <a:ext cx="4158112" cy="368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16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5F3BB-D121-283F-BD95-36267DE3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FPGA </a:t>
            </a:r>
            <a:r>
              <a:rPr lang="ko-KR" altLang="en-US" sz="3600" dirty="0"/>
              <a:t>사용 케이스 </a:t>
            </a:r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BCD3A-0EB1-4969-E46F-197734092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1. Farview: </a:t>
            </a:r>
            <a:r>
              <a:rPr lang="ko-KR" altLang="en-US" sz="2000" dirty="0"/>
              <a:t>분리 메모리 시스템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448BDB-5277-3CAE-7645-DD01FF2E3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086" y="2328422"/>
            <a:ext cx="4164453" cy="416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92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4F22B-6922-BBF8-F0B0-92FBEAFBA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E752BD-ED27-4E29-258E-A832225C8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2947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800" dirty="0" err="1"/>
              <a:t>Rowhammer</a:t>
            </a:r>
            <a:r>
              <a:rPr lang="en-US" altLang="ko-KR" sz="2800" dirty="0"/>
              <a:t> Updates</a:t>
            </a:r>
          </a:p>
          <a:p>
            <a:pPr marL="457200" lvl="1" indent="0">
              <a:buNone/>
            </a:pPr>
            <a:r>
              <a:rPr lang="en-US" altLang="ko-KR" sz="2000" dirty="0"/>
              <a:t>1. </a:t>
            </a:r>
            <a:r>
              <a:rPr lang="ko-KR" altLang="en-US" sz="2000" dirty="0"/>
              <a:t>기존 </a:t>
            </a:r>
            <a:r>
              <a:rPr lang="en-US" altLang="ko-KR" sz="2000" dirty="0"/>
              <a:t>word 32bits</a:t>
            </a:r>
            <a:r>
              <a:rPr lang="ko-KR" altLang="en-US" sz="2000" dirty="0"/>
              <a:t>에서</a:t>
            </a:r>
            <a:r>
              <a:rPr lang="en-US" altLang="ko-KR" sz="2000" dirty="0"/>
              <a:t> 64bits</a:t>
            </a:r>
            <a:r>
              <a:rPr lang="ko-KR" altLang="en-US" sz="2000" dirty="0"/>
              <a:t>로 변경</a:t>
            </a:r>
            <a:endParaRPr lang="en-US" altLang="ko-KR" sz="2000" dirty="0"/>
          </a:p>
          <a:p>
            <a:pPr marL="457200" lvl="1" indent="0">
              <a:buNone/>
            </a:pPr>
            <a:r>
              <a:rPr lang="en-US" altLang="ko-KR" sz="2000" dirty="0"/>
              <a:t>2. </a:t>
            </a:r>
            <a:r>
              <a:rPr lang="ko-KR" altLang="en-US" sz="2000" dirty="0"/>
              <a:t>시각화 </a:t>
            </a:r>
            <a:r>
              <a:rPr lang="en-US" altLang="ko-KR" sz="2000" dirty="0"/>
              <a:t>– bitflip</a:t>
            </a:r>
            <a:r>
              <a:rPr lang="ko-KR" altLang="en-US" sz="2000" dirty="0"/>
              <a:t> 발생 지점 확인할 수 있도록 이미지 저장</a:t>
            </a:r>
            <a:endParaRPr lang="en-US" altLang="ko-KR" sz="2000" dirty="0"/>
          </a:p>
          <a:p>
            <a:pPr marL="457200" lvl="1" indent="0">
              <a:buNone/>
            </a:pPr>
            <a:r>
              <a:rPr lang="en-US" altLang="ko-KR" sz="2000" dirty="0"/>
              <a:t>3. </a:t>
            </a:r>
            <a:r>
              <a:rPr lang="ko-KR" altLang="en-US" sz="2000" dirty="0"/>
              <a:t>예시 화면</a:t>
            </a:r>
            <a:endParaRPr lang="en-US" altLang="ko-KR" sz="2000" dirty="0"/>
          </a:p>
          <a:p>
            <a:pPr marL="457200" lvl="1" indent="0">
              <a:buNone/>
            </a:pPr>
            <a:endParaRPr lang="en-US" altLang="ko-KR" sz="2000" dirty="0"/>
          </a:p>
          <a:p>
            <a:r>
              <a:rPr lang="en-US" altLang="ko-KR" dirty="0"/>
              <a:t>FPGA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8414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5F3BB-D121-283F-BD95-36267DE3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FPGA </a:t>
            </a:r>
            <a:r>
              <a:rPr lang="ko-KR" altLang="en-US" sz="3600" dirty="0"/>
              <a:t>사용 케이스 </a:t>
            </a:r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BCD3A-0EB1-4969-E46F-197734092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2. FANNS: FPGA</a:t>
            </a:r>
            <a:r>
              <a:rPr lang="ko-KR" altLang="en-US" sz="2000" dirty="0"/>
              <a:t>를 이용한 </a:t>
            </a:r>
            <a:r>
              <a:rPr lang="en-US" altLang="ko-KR" sz="2000" dirty="0"/>
              <a:t>ANNS 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Apple SD Gothic Neo"/>
              </a:rPr>
              <a:t>Approximate Nearest Neighbor Search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5AEFA9-B59B-DCBB-D825-5A70E5064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049" y="2394857"/>
            <a:ext cx="8633901" cy="391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37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5F3BB-D121-283F-BD95-36267DE3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FPGA </a:t>
            </a:r>
            <a:r>
              <a:rPr lang="ko-KR" altLang="en-US" sz="3600" dirty="0"/>
              <a:t>사용 케이스 </a:t>
            </a:r>
            <a:r>
              <a:rPr lang="en-US" altLang="ko-KR" sz="3600" dirty="0"/>
              <a:t>3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BCD3A-0EB1-4969-E46F-197734092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3. </a:t>
            </a:r>
            <a:r>
              <a:rPr lang="ko-KR" altLang="en-US" sz="2000" dirty="0"/>
              <a:t>추천 시스템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C317EC-3BD4-3F35-2F87-4798A88F3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558" y="2669290"/>
            <a:ext cx="4397374" cy="35076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E5D2D2-95DB-E07B-058E-E8A5E57ED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070" y="3327701"/>
            <a:ext cx="5245091" cy="283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53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5F3BB-D121-283F-BD95-36267DE3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참고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BCD3A-0EB1-4969-E46F-197734092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hlinkClick r:id="rId3"/>
              </a:rPr>
              <a:t>https://www.wevolver.com/article/asic-vs-fpga-in-chip-design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>
                <a:hlinkClick r:id="rId4"/>
              </a:rPr>
              <a:t>https://www.infineon.com/cms/en/product/asic/soc-sip-fpga/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https://www.digikey.kr/ko/articles/fundamentals-of-fpgas-what-are-fpgas-and-why-are-they-needed</a:t>
            </a:r>
          </a:p>
          <a:p>
            <a:pPr marL="0" indent="0">
              <a:buNone/>
            </a:pPr>
            <a:r>
              <a:rPr lang="en-US" altLang="ko-KR" sz="1600" dirty="0"/>
              <a:t>@inproceedings{Jiang_2023, series={SIGMOD/PODS ’23}, title={Data Processing with FPGAs on Modern Architectures}, </a:t>
            </a:r>
            <a:r>
              <a:rPr lang="en-US" altLang="ko-KR" sz="1600" dirty="0" err="1"/>
              <a:t>url</a:t>
            </a:r>
            <a:r>
              <a:rPr lang="en-US" altLang="ko-KR" sz="1600" dirty="0"/>
              <a:t>={http://dx.doi.org/10.1145/3555041.3589410}, DOI={10.1145/3555041.3589410}, </a:t>
            </a:r>
            <a:r>
              <a:rPr lang="en-US" altLang="ko-KR" sz="1600" dirty="0" err="1"/>
              <a:t>booktitle</a:t>
            </a:r>
            <a:r>
              <a:rPr lang="en-US" altLang="ko-KR" sz="1600" dirty="0"/>
              <a:t>={Companion of the 2023 International Conference on Management of Data}, publisher={ACM}, author={Jiang, </a:t>
            </a:r>
            <a:r>
              <a:rPr lang="en-US" altLang="ko-KR" sz="1600" dirty="0" err="1"/>
              <a:t>Wenqi</a:t>
            </a:r>
            <a:r>
              <a:rPr lang="en-US" altLang="ko-KR" sz="1600" dirty="0"/>
              <a:t> and </a:t>
            </a:r>
            <a:r>
              <a:rPr lang="en-US" altLang="ko-KR" sz="1600" dirty="0" err="1"/>
              <a:t>Korolija</a:t>
            </a:r>
            <a:r>
              <a:rPr lang="en-US" altLang="ko-KR" sz="1600" dirty="0"/>
              <a:t>, Dario and Alonso, Gustavo}, year={2023}, month=</a:t>
            </a:r>
            <a:r>
              <a:rPr lang="en-US" altLang="ko-KR" sz="1600" dirty="0" err="1"/>
              <a:t>jun</a:t>
            </a:r>
            <a:r>
              <a:rPr lang="en-US" altLang="ko-KR" sz="1600" dirty="0"/>
              <a:t>, collection={SIGMOD/PODS ’23} }</a:t>
            </a:r>
          </a:p>
          <a:p>
            <a:pPr marL="0" indent="0">
              <a:buNone/>
            </a:pPr>
            <a:r>
              <a:rPr lang="en-US" altLang="ko-KR" sz="1600" dirty="0"/>
              <a:t>@misc{korolija2021farview, title={Farview: Disaggregated Memory with Operator Off-loading for Database Engines}, author={Dario </a:t>
            </a:r>
            <a:r>
              <a:rPr lang="en-US" altLang="ko-KR" sz="1600" dirty="0" err="1"/>
              <a:t>Korolija</a:t>
            </a:r>
            <a:r>
              <a:rPr lang="en-US" altLang="ko-KR" sz="1600" dirty="0"/>
              <a:t> and Dimitrios </a:t>
            </a:r>
            <a:r>
              <a:rPr lang="en-US" altLang="ko-KR" sz="1600" dirty="0" err="1"/>
              <a:t>Koutsoukos</a:t>
            </a:r>
            <a:r>
              <a:rPr lang="en-US" altLang="ko-KR" sz="1600" dirty="0"/>
              <a:t> and Kimberly Keeton and Konstantin </a:t>
            </a:r>
            <a:r>
              <a:rPr lang="en-US" altLang="ko-KR" sz="1600" dirty="0" err="1"/>
              <a:t>Taranov</a:t>
            </a:r>
            <a:r>
              <a:rPr lang="en-US" altLang="ko-KR" sz="1600" dirty="0"/>
              <a:t> and </a:t>
            </a:r>
            <a:r>
              <a:rPr lang="en-US" altLang="ko-KR" sz="1600" dirty="0" err="1"/>
              <a:t>Dejan</a:t>
            </a:r>
            <a:r>
              <a:rPr lang="en-US" altLang="ko-KR" sz="1600" dirty="0"/>
              <a:t> </a:t>
            </a:r>
            <a:r>
              <a:rPr lang="en-US" altLang="ko-KR" sz="1600" dirty="0" err="1"/>
              <a:t>Milojičić</a:t>
            </a:r>
            <a:r>
              <a:rPr lang="en-US" altLang="ko-KR" sz="1600" dirty="0"/>
              <a:t> and Gustavo Alonso}, year={2021},</a:t>
            </a:r>
            <a:r>
              <a:rPr lang="en-US" altLang="ko-KR" sz="1600" dirty="0" err="1"/>
              <a:t>eprint</a:t>
            </a:r>
            <a:r>
              <a:rPr lang="en-US" altLang="ko-KR" sz="1600" dirty="0"/>
              <a:t>={2106.07102},</a:t>
            </a:r>
            <a:r>
              <a:rPr lang="en-US" altLang="ko-KR" sz="1600" dirty="0" err="1"/>
              <a:t>archivePrefix</a:t>
            </a:r>
            <a:r>
              <a:rPr lang="en-US" altLang="ko-KR" sz="1600" dirty="0"/>
              <a:t>={</a:t>
            </a:r>
            <a:r>
              <a:rPr lang="en-US" altLang="ko-KR" sz="1600" dirty="0" err="1"/>
              <a:t>arXiv</a:t>
            </a:r>
            <a:r>
              <a:rPr lang="en-US" altLang="ko-KR" sz="1600" dirty="0"/>
              <a:t>},</a:t>
            </a:r>
            <a:r>
              <a:rPr lang="en-US" altLang="ko-KR" sz="1600" dirty="0" err="1"/>
              <a:t>primaryClass</a:t>
            </a:r>
            <a:r>
              <a:rPr lang="en-US" altLang="ko-KR" sz="1600" dirty="0"/>
              <a:t>={</a:t>
            </a:r>
            <a:r>
              <a:rPr lang="en-US" altLang="ko-KR" sz="1600" dirty="0" err="1"/>
              <a:t>cs.DB</a:t>
            </a:r>
            <a:r>
              <a:rPr lang="en-US" altLang="ko-KR" sz="1600" dirty="0"/>
              <a:t>}</a:t>
            </a:r>
          </a:p>
          <a:p>
            <a:pPr marL="0" indent="0">
              <a:buNone/>
            </a:pPr>
            <a:r>
              <a:rPr lang="en-US" altLang="ko-KR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3734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D0831-165E-2526-2BDF-426852AA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 32bits-&gt;64bits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860306-1534-1DB1-DA53-673CD2619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- </a:t>
            </a:r>
            <a:r>
              <a:rPr lang="en-US" altLang="ko-KR" sz="2000" dirty="0">
                <a:effectLst/>
                <a:hlinkClick r:id="rId3"/>
              </a:rPr>
              <a:t> utils.py</a:t>
            </a:r>
            <a:r>
              <a:rPr lang="en-US" altLang="ko-KR" sz="2000" dirty="0"/>
              <a:t> </a:t>
            </a:r>
            <a:r>
              <a:rPr lang="ko-KR" altLang="en-US" sz="2000" dirty="0"/>
              <a:t>에 추가된 함수 </a:t>
            </a:r>
            <a:r>
              <a:rPr lang="en-US" altLang="ko-KR" sz="2000" dirty="0"/>
              <a:t>- </a:t>
            </a:r>
            <a:r>
              <a:rPr lang="en-US" altLang="ko-KR" sz="2000" dirty="0" err="1"/>
              <a:t>memcheck_read</a:t>
            </a:r>
            <a:r>
              <a:rPr lang="en-US" altLang="ko-KR" sz="2000" dirty="0"/>
              <a:t>()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735979-C2CA-03C4-30A2-936CD3773B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255"/>
          <a:stretch/>
        </p:blipFill>
        <p:spPr>
          <a:xfrm>
            <a:off x="2480592" y="3275635"/>
            <a:ext cx="7230815" cy="251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00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D0831-165E-2526-2BDF-426852AA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 32bits-&gt;64bits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860306-1534-1DB1-DA53-673CD2619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/>
              <a:t>read_write_ex2.py </a:t>
            </a:r>
            <a:r>
              <a:rPr lang="ko-KR" altLang="en-US" sz="2000" dirty="0"/>
              <a:t>에 추가된 함수 </a:t>
            </a:r>
            <a:r>
              <a:rPr lang="en-US" altLang="ko-KR" sz="2000" dirty="0"/>
              <a:t>- </a:t>
            </a:r>
            <a:r>
              <a:rPr lang="en-US" altLang="ko-KR" sz="2000" dirty="0" err="1"/>
              <a:t>check_errors_read</a:t>
            </a:r>
            <a:r>
              <a:rPr lang="en-US" altLang="ko-KR" sz="2000" dirty="0"/>
              <a:t>()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앞서 </a:t>
            </a:r>
            <a:r>
              <a:rPr lang="en-US" altLang="ko-KR" sz="2000" dirty="0">
                <a:hlinkClick r:id="rId2"/>
              </a:rPr>
              <a:t>utils.py</a:t>
            </a:r>
            <a:r>
              <a:rPr lang="ko-KR" altLang="en-US" sz="2000" dirty="0"/>
              <a:t>에 추가된 </a:t>
            </a:r>
            <a:r>
              <a:rPr lang="en-US" altLang="ko-KR" sz="2000" dirty="0" err="1"/>
              <a:t>memcheck_read</a:t>
            </a:r>
            <a:r>
              <a:rPr lang="en-US" altLang="ko-KR" sz="2000" dirty="0"/>
              <a:t> </a:t>
            </a:r>
            <a:r>
              <a:rPr lang="ko-KR" altLang="en-US" sz="2000" dirty="0"/>
              <a:t>함수 사용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AD7449-03BF-43D3-D497-AA38D0DB95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1529968" y="2882900"/>
            <a:ext cx="913206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80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D0831-165E-2526-2BDF-426852AA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 32bits-&gt;64bits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860306-1534-1DB1-DA53-673CD2619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87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read_write_ex2.py</a:t>
            </a:r>
            <a:r>
              <a:rPr lang="ko-KR" altLang="en-US" sz="2000" dirty="0"/>
              <a:t>에서 변경된 함수</a:t>
            </a:r>
            <a:endParaRPr lang="en-US" altLang="ko-KR" sz="2000" dirty="0"/>
          </a:p>
          <a:p>
            <a:r>
              <a:rPr lang="en-US" altLang="ko-KR" sz="2000" dirty="0" err="1"/>
              <a:t>display_errors</a:t>
            </a:r>
            <a:r>
              <a:rPr lang="en-US" altLang="ko-KR" sz="2000" dirty="0"/>
              <a:t>()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7DAEDA-758C-FBE0-1EC2-A774D11E2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625" y="420938"/>
            <a:ext cx="5169763" cy="607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19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D0831-165E-2526-2BDF-426852AA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860306-1534-1DB1-DA53-673CD2619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269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read_write_ex2.py</a:t>
            </a:r>
            <a:r>
              <a:rPr lang="ko-KR" altLang="en-US" sz="2000" dirty="0"/>
              <a:t>에서 추가된 함수 </a:t>
            </a:r>
            <a:r>
              <a:rPr lang="en-US" altLang="ko-KR" sz="2000" dirty="0"/>
              <a:t>- </a:t>
            </a:r>
            <a:r>
              <a:rPr lang="en-US" altLang="ko-KR" sz="2000" dirty="0" err="1"/>
              <a:t>visualize_errors</a:t>
            </a:r>
            <a:r>
              <a:rPr lang="en-US" altLang="ko-KR" sz="2000" dirty="0"/>
              <a:t>()</a:t>
            </a:r>
          </a:p>
          <a:p>
            <a:pPr lvl="1"/>
            <a:r>
              <a:rPr lang="en-US" altLang="ko-KR" sz="1800" dirty="0"/>
              <a:t>bitflip</a:t>
            </a:r>
            <a:r>
              <a:rPr lang="ko-KR" altLang="en-US" sz="1800" dirty="0"/>
              <a:t>이 발생한 </a:t>
            </a:r>
            <a:r>
              <a:rPr lang="en-US" altLang="ko-KR" sz="1800" dirty="0"/>
              <a:t>(</a:t>
            </a:r>
            <a:r>
              <a:rPr lang="en-US" altLang="ko-KR" sz="1800" dirty="0" err="1"/>
              <a:t>row,col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en-US" altLang="ko-KR" sz="1800" dirty="0"/>
              <a:t>chip</a:t>
            </a:r>
            <a:r>
              <a:rPr lang="ko-KR" altLang="en-US" sz="1800" dirty="0"/>
              <a:t>별로 저장해 전체적인 그래프로 볼 수 있도록 했습니다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생성된 이미지 파일은 </a:t>
            </a:r>
            <a:r>
              <a:rPr lang="en-US" altLang="ko-KR" sz="1800" dirty="0"/>
              <a:t>scripts </a:t>
            </a:r>
            <a:r>
              <a:rPr lang="ko-KR" altLang="en-US" sz="1800" dirty="0"/>
              <a:t>폴더에 </a:t>
            </a:r>
            <a:r>
              <a:rPr lang="en-US" altLang="ko-KR" sz="1800" dirty="0"/>
              <a:t>BitflipVisualize.png</a:t>
            </a:r>
            <a:r>
              <a:rPr lang="ko-KR" altLang="en-US" sz="1800" dirty="0"/>
              <a:t>로 저장됩니다</a:t>
            </a:r>
            <a:r>
              <a:rPr lang="en-US" altLang="ko-KR" sz="1800" dirty="0"/>
              <a:t>.</a:t>
            </a:r>
          </a:p>
          <a:p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C574DA-7DD9-FBD5-DD01-B2246E475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229" y="2554788"/>
            <a:ext cx="5895541" cy="413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27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D0831-165E-2526-2BDF-426852AA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3. Run() </a:t>
            </a:r>
            <a:r>
              <a:rPr lang="ko-KR" altLang="en-US" sz="2800" dirty="0"/>
              <a:t>변경 사항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11B8E3-CF69-996E-7920-C0D251749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46496"/>
            <a:ext cx="5157787" cy="823912"/>
          </a:xfrm>
        </p:spPr>
        <p:txBody>
          <a:bodyPr>
            <a:normAutofit/>
          </a:bodyPr>
          <a:lstStyle/>
          <a:p>
            <a:r>
              <a:rPr lang="ko-KR" altLang="en-US" sz="2000" b="0" dirty="0"/>
              <a:t>기존 </a:t>
            </a:r>
            <a:r>
              <a:rPr lang="en-US" altLang="ko-KR" sz="2000" b="0" dirty="0"/>
              <a:t>run() - input key == 3 </a:t>
            </a:r>
            <a:r>
              <a:rPr lang="ko-KR" altLang="en-US" sz="2000" b="0" dirty="0"/>
              <a:t>일 때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A7EAC59-6F84-A3C1-028A-D7800434E8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383234"/>
            <a:ext cx="5157787" cy="1928270"/>
          </a:xfr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54C89C4-3E6D-D5C9-8C5F-74DFD198D4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86475" y="1546496"/>
            <a:ext cx="5183188" cy="823912"/>
          </a:xfrm>
        </p:spPr>
        <p:txBody>
          <a:bodyPr>
            <a:normAutofit/>
          </a:bodyPr>
          <a:lstStyle/>
          <a:p>
            <a:r>
              <a:rPr lang="ko-KR" altLang="en-US" sz="2000" b="0" dirty="0"/>
              <a:t>바뀐 </a:t>
            </a:r>
            <a:r>
              <a:rPr lang="en-US" altLang="ko-KR" sz="2000" b="0" dirty="0"/>
              <a:t>run() - input key == 3 </a:t>
            </a:r>
            <a:r>
              <a:rPr lang="ko-KR" altLang="en-US" sz="2000" b="0" dirty="0"/>
              <a:t>일 때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08FE507E-24CD-0426-3073-B6014DD53B9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809351"/>
            <a:ext cx="5183188" cy="3076035"/>
          </a:xfrm>
        </p:spPr>
      </p:pic>
    </p:spTree>
    <p:extLst>
      <p:ext uri="{BB962C8B-B14F-4D97-AF65-F5344CB8AC3E}">
        <p14:creationId xmlns:p14="http://schemas.microsoft.com/office/powerpoint/2010/main" val="2437746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D0831-165E-2526-2BDF-426852AA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기타 사항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098D8-4FD7-35D2-58B3-A8BF1F7651A7}"/>
              </a:ext>
            </a:extLst>
          </p:cNvPr>
          <p:cNvSpPr txBox="1"/>
          <p:nvPr/>
        </p:nvSpPr>
        <p:spPr>
          <a:xfrm>
            <a:off x="968828" y="1690688"/>
            <a:ext cx="107382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에러 상황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다음과 같은 에러는 </a:t>
            </a:r>
            <a:r>
              <a:rPr lang="en-US" altLang="ko-KR" sz="1600" dirty="0" err="1"/>
              <a:t>visualization_errors</a:t>
            </a:r>
            <a:r>
              <a:rPr lang="en-US" altLang="ko-KR" sz="1600" dirty="0"/>
              <a:t>()</a:t>
            </a:r>
            <a:r>
              <a:rPr lang="ko-KR" altLang="en-US" sz="1600" dirty="0"/>
              <a:t>에서 발생</a:t>
            </a:r>
            <a:r>
              <a:rPr lang="en-US" altLang="ko-KR" sz="1600" dirty="0"/>
              <a:t>.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sz="1600" dirty="0"/>
              <a:t>이미지를 생성하는 과정에서 </a:t>
            </a:r>
            <a:r>
              <a:rPr lang="en-US" altLang="ko-KR" sz="1600" dirty="0"/>
              <a:t>bitflip</a:t>
            </a:r>
            <a:r>
              <a:rPr lang="ko-KR" altLang="en-US" sz="1600" dirty="0"/>
              <a:t>이 발생한 </a:t>
            </a:r>
            <a:r>
              <a:rPr lang="en-US" altLang="ko-KR" sz="1600" dirty="0"/>
              <a:t>row</a:t>
            </a:r>
            <a:r>
              <a:rPr lang="ko-KR" altLang="en-US" sz="1600" dirty="0"/>
              <a:t>의 수가 과도하게 많을 경우 현재 그래프 설정 범위 내에 전부 표시할 수 없어 발생</a:t>
            </a:r>
            <a:r>
              <a:rPr lang="en-US" altLang="ko-KR" sz="1600" dirty="0"/>
              <a:t>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visualize_error</a:t>
            </a:r>
            <a:r>
              <a:rPr lang="en-US" altLang="ko-KR" sz="1600" dirty="0"/>
              <a:t>() </a:t>
            </a:r>
            <a:r>
              <a:rPr lang="ko-KR" altLang="en-US" sz="1600" dirty="0"/>
              <a:t>내에 </a:t>
            </a:r>
            <a:r>
              <a:rPr lang="en-US" altLang="ko-KR" sz="1600" dirty="0" err="1"/>
              <a:t>fig.size</a:t>
            </a:r>
            <a:r>
              <a:rPr lang="en-US" altLang="ko-KR" sz="1600" dirty="0"/>
              <a:t>(20,20) -&gt; </a:t>
            </a:r>
            <a:r>
              <a:rPr lang="en-US" altLang="ko-KR" sz="1600" dirty="0" err="1"/>
              <a:t>fig.size</a:t>
            </a:r>
            <a:r>
              <a:rPr lang="en-US" altLang="ko-KR" sz="1600" dirty="0"/>
              <a:t>(50,50) </a:t>
            </a:r>
            <a:r>
              <a:rPr lang="ko-KR" altLang="en-US" sz="1600" dirty="0"/>
              <a:t>등으로 수정 시 확인 가능</a:t>
            </a:r>
            <a:endParaRPr lang="en-US" altLang="ko-KR" sz="16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2"/>
            <a:endParaRPr lang="en-US" altLang="ko-KR" sz="16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5881984-9AC1-3CCC-62DD-CEBBEC245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182" y="3429000"/>
            <a:ext cx="8969827" cy="108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81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D0831-165E-2526-2BDF-426852AA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예시 화면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04F24DB-59DA-B0AD-0E8E-0236F6370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127" y="1690688"/>
            <a:ext cx="5598695" cy="2122380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64A2CD-8698-3CF2-BD5A-7DE3B902E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126" y="4007828"/>
            <a:ext cx="5598695" cy="26712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027D13-C927-F836-70FA-FBEBF559787A}"/>
              </a:ext>
            </a:extLst>
          </p:cNvPr>
          <p:cNvSpPr txBox="1"/>
          <p:nvPr/>
        </p:nvSpPr>
        <p:spPr>
          <a:xfrm>
            <a:off x="336884" y="2528596"/>
            <a:ext cx="56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665B34-8A47-F5FE-2F97-99B273D46AF5}"/>
              </a:ext>
            </a:extLst>
          </p:cNvPr>
          <p:cNvSpPr txBox="1"/>
          <p:nvPr/>
        </p:nvSpPr>
        <p:spPr>
          <a:xfrm>
            <a:off x="336884" y="4958581"/>
            <a:ext cx="56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55F3F9A-3D12-7F84-29DA-EF349F349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137" y="1531078"/>
            <a:ext cx="4563979" cy="45639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413BF6-3EA6-2C69-6223-E2A7EF0C0935}"/>
              </a:ext>
            </a:extLst>
          </p:cNvPr>
          <p:cNvSpPr txBox="1"/>
          <p:nvPr/>
        </p:nvSpPr>
        <p:spPr>
          <a:xfrm>
            <a:off x="7932821" y="1265866"/>
            <a:ext cx="56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2888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1815</TotalTime>
  <Words>1580</Words>
  <Application>Microsoft Office PowerPoint</Application>
  <PresentationFormat>와이드스크린</PresentationFormat>
  <Paragraphs>189</Paragraphs>
  <Slides>22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__PT_Serif_89977a</vt:lpstr>
      <vt:lpstr>Apple SD Gothic Neo</vt:lpstr>
      <vt:lpstr>Helvetica Neue</vt:lpstr>
      <vt:lpstr>맑은 고딕</vt:lpstr>
      <vt:lpstr>Arial</vt:lpstr>
      <vt:lpstr>Office 테마</vt:lpstr>
      <vt:lpstr>PowerPoint 프레젠테이션</vt:lpstr>
      <vt:lpstr>Contents</vt:lpstr>
      <vt:lpstr>1. 32bits-&gt;64bits</vt:lpstr>
      <vt:lpstr>1. 32bits-&gt;64bits</vt:lpstr>
      <vt:lpstr>1. 32bits-&gt;64bits</vt:lpstr>
      <vt:lpstr>2. 시각화</vt:lpstr>
      <vt:lpstr>3. Run() 변경 사항</vt:lpstr>
      <vt:lpstr>기타 사항</vt:lpstr>
      <vt:lpstr>4. 예시 화면</vt:lpstr>
      <vt:lpstr>5. rowhammer_read_write.py 에서의 결과</vt:lpstr>
      <vt:lpstr>5. rowhammer_read_write.py 에서의 결과</vt:lpstr>
      <vt:lpstr>FPGA</vt:lpstr>
      <vt:lpstr>트렌드</vt:lpstr>
      <vt:lpstr>FPGA</vt:lpstr>
      <vt:lpstr>FPGA 디자인 프로세스</vt:lpstr>
      <vt:lpstr>FPGA 장점</vt:lpstr>
      <vt:lpstr>FPGA 병렬 처리</vt:lpstr>
      <vt:lpstr>FPGA 단점</vt:lpstr>
      <vt:lpstr>FPGA 사용 케이스 1</vt:lpstr>
      <vt:lpstr>FPGA 사용 케이스 2</vt:lpstr>
      <vt:lpstr>FPGA 사용 케이스 3</vt:lpstr>
      <vt:lpstr>참고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수현 이</dc:creator>
  <cp:lastModifiedBy>수현 이</cp:lastModifiedBy>
  <cp:revision>31</cp:revision>
  <dcterms:created xsi:type="dcterms:W3CDTF">2024-01-20T13:16:05Z</dcterms:created>
  <dcterms:modified xsi:type="dcterms:W3CDTF">2024-01-30T05:12:34Z</dcterms:modified>
</cp:coreProperties>
</file>